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94" r:id="rId3"/>
    <p:sldId id="308" r:id="rId4"/>
    <p:sldId id="315" r:id="rId5"/>
    <p:sldId id="299" r:id="rId6"/>
    <p:sldId id="297" r:id="rId7"/>
    <p:sldId id="296" r:id="rId8"/>
    <p:sldId id="313" r:id="rId9"/>
    <p:sldId id="292" r:id="rId10"/>
    <p:sldId id="307" r:id="rId11"/>
    <p:sldId id="298" r:id="rId12"/>
    <p:sldId id="309" r:id="rId13"/>
    <p:sldId id="310" r:id="rId14"/>
    <p:sldId id="311" r:id="rId15"/>
    <p:sldId id="314" r:id="rId16"/>
    <p:sldId id="295" r:id="rId17"/>
    <p:sldId id="306" r:id="rId18"/>
    <p:sldId id="312" r:id="rId19"/>
    <p:sldId id="300" r:id="rId20"/>
    <p:sldId id="301" r:id="rId21"/>
    <p:sldId id="302" r:id="rId22"/>
    <p:sldId id="303" r:id="rId23"/>
    <p:sldId id="304" r:id="rId24"/>
    <p:sldId id="27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Questrial"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62AE6F-EF28-4031-80EA-AE93DE13E11C}">
  <a:tblStyle styleId="{6E62AE6F-EF28-4031-80EA-AE93DE13E11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580C4-AD96-4F7B-9626-17B726DCE19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tr-TR"/>
        </a:p>
      </dgm:t>
    </dgm:pt>
    <dgm:pt modelId="{07189B6E-2B76-4F6E-9DAD-02E8E7D9FC4A}">
      <dgm:prSet phldrT="[Metin]" custT="1"/>
      <dgm:spPr/>
      <dgm:t>
        <a:bodyPr/>
        <a:lstStyle/>
        <a:p>
          <a:r>
            <a:rPr lang="tr-TR" sz="1800" b="1" dirty="0">
              <a:solidFill>
                <a:srgbClr val="FF0000"/>
              </a:solidFill>
            </a:rPr>
            <a:t>Policy Formulati</a:t>
          </a:r>
          <a:r>
            <a:rPr lang="en-US" sz="1800" b="1" dirty="0">
              <a:solidFill>
                <a:srgbClr val="FF0000"/>
              </a:solidFill>
            </a:rPr>
            <a:t>o</a:t>
          </a:r>
          <a:r>
            <a:rPr lang="tr-TR" sz="1800" b="1" dirty="0">
              <a:solidFill>
                <a:srgbClr val="FF0000"/>
              </a:solidFill>
            </a:rPr>
            <a:t>n</a:t>
          </a:r>
        </a:p>
      </dgm:t>
    </dgm:pt>
    <dgm:pt modelId="{7850A16E-E3C6-42B7-ABD2-5847B8395BD2}" type="parTrans" cxnId="{D5838460-C494-4950-A5AF-DB7C569A654A}">
      <dgm:prSet/>
      <dgm:spPr/>
      <dgm:t>
        <a:bodyPr/>
        <a:lstStyle/>
        <a:p>
          <a:endParaRPr lang="tr-TR"/>
        </a:p>
      </dgm:t>
    </dgm:pt>
    <dgm:pt modelId="{C1185CD9-3799-4F75-9C8A-1724092D57A0}" type="sibTrans" cxnId="{D5838460-C494-4950-A5AF-DB7C569A654A}">
      <dgm:prSet/>
      <dgm:spPr/>
      <dgm:t>
        <a:bodyPr/>
        <a:lstStyle/>
        <a:p>
          <a:endParaRPr lang="tr-TR"/>
        </a:p>
      </dgm:t>
    </dgm:pt>
    <dgm:pt modelId="{97B62EBE-0250-4831-B77B-C23AAEB04AAF}">
      <dgm:prSet phldrT="[Metin]" custT="1"/>
      <dgm:spPr/>
      <dgm:t>
        <a:bodyPr/>
        <a:lstStyle/>
        <a:p>
          <a:r>
            <a:rPr lang="tr-TR" sz="1800" b="1" dirty="0">
              <a:solidFill>
                <a:srgbClr val="FF0000"/>
              </a:solidFill>
            </a:rPr>
            <a:t>Communication </a:t>
          </a:r>
        </a:p>
        <a:p>
          <a:r>
            <a:rPr lang="tr-TR" sz="1800" b="1" dirty="0" err="1">
              <a:solidFill>
                <a:srgbClr val="FF0000"/>
              </a:solidFill>
            </a:rPr>
            <a:t>Strategy</a:t>
          </a:r>
          <a:r>
            <a:rPr lang="tr-TR" sz="1800" b="1" dirty="0">
              <a:solidFill>
                <a:srgbClr val="FF0000"/>
              </a:solidFill>
            </a:rPr>
            <a:t> v1</a:t>
          </a:r>
        </a:p>
      </dgm:t>
    </dgm:pt>
    <dgm:pt modelId="{C530E0F9-78B2-4749-8BAE-78D84E3A49E8}" type="parTrans" cxnId="{1E3B89FA-0EF4-437D-A078-41B668195D37}">
      <dgm:prSet/>
      <dgm:spPr/>
      <dgm:t>
        <a:bodyPr/>
        <a:lstStyle/>
        <a:p>
          <a:endParaRPr lang="tr-TR"/>
        </a:p>
      </dgm:t>
    </dgm:pt>
    <dgm:pt modelId="{A8B3932E-BD2E-44FE-928D-96CA33817FB0}" type="sibTrans" cxnId="{1E3B89FA-0EF4-437D-A078-41B668195D37}">
      <dgm:prSet/>
      <dgm:spPr/>
      <dgm:t>
        <a:bodyPr/>
        <a:lstStyle/>
        <a:p>
          <a:endParaRPr lang="tr-TR"/>
        </a:p>
      </dgm:t>
    </dgm:pt>
    <dgm:pt modelId="{C355D9C7-D6BB-4EA9-85BC-C92A8B79D800}">
      <dgm:prSet phldrT="[Metin]" custT="1"/>
      <dgm:spPr/>
      <dgm:t>
        <a:bodyPr/>
        <a:lstStyle/>
        <a:p>
          <a:r>
            <a:rPr lang="tr-TR" sz="1800" b="1" dirty="0" err="1"/>
            <a:t>Policy</a:t>
          </a:r>
          <a:r>
            <a:rPr lang="tr-TR" sz="1800" b="1" dirty="0"/>
            <a:t> </a:t>
          </a:r>
          <a:r>
            <a:rPr lang="tr-TR" sz="1800" b="1" dirty="0" err="1"/>
            <a:t>Formulation</a:t>
          </a:r>
          <a:r>
            <a:rPr lang="tr-TR" sz="1800" b="1" dirty="0"/>
            <a:t> </a:t>
          </a:r>
          <a:r>
            <a:rPr lang="tr-TR" sz="1800" b="1" dirty="0" err="1"/>
            <a:t>Revision</a:t>
          </a:r>
          <a:r>
            <a:rPr lang="tr-TR" sz="1800" b="1" dirty="0"/>
            <a:t> </a:t>
          </a:r>
        </a:p>
      </dgm:t>
    </dgm:pt>
    <dgm:pt modelId="{1656F871-EE73-461C-A932-2861277C580B}" type="parTrans" cxnId="{E74EC21B-164A-4E1E-9C6D-1C3964485B9F}">
      <dgm:prSet/>
      <dgm:spPr/>
      <dgm:t>
        <a:bodyPr/>
        <a:lstStyle/>
        <a:p>
          <a:endParaRPr lang="tr-TR"/>
        </a:p>
      </dgm:t>
    </dgm:pt>
    <dgm:pt modelId="{9FDDFF42-8458-4D94-B143-654DCFB0C66D}" type="sibTrans" cxnId="{E74EC21B-164A-4E1E-9C6D-1C3964485B9F}">
      <dgm:prSet/>
      <dgm:spPr/>
      <dgm:t>
        <a:bodyPr/>
        <a:lstStyle/>
        <a:p>
          <a:endParaRPr lang="tr-TR"/>
        </a:p>
      </dgm:t>
    </dgm:pt>
    <dgm:pt modelId="{FFA7FF1C-EA7C-4E98-A76F-EC2E1BE370FF}">
      <dgm:prSet phldrT="[Metin]" custT="1"/>
      <dgm:spPr/>
      <dgm:t>
        <a:bodyPr/>
        <a:lstStyle/>
        <a:p>
          <a:r>
            <a:rPr lang="tr-TR" sz="1800" b="1" dirty="0"/>
            <a:t>Communication </a:t>
          </a:r>
          <a:r>
            <a:rPr lang="tr-TR" sz="1800" b="1" dirty="0" err="1"/>
            <a:t>Strategy</a:t>
          </a:r>
          <a:r>
            <a:rPr lang="tr-TR" sz="1800" b="1" dirty="0"/>
            <a:t> v2</a:t>
          </a:r>
        </a:p>
      </dgm:t>
    </dgm:pt>
    <dgm:pt modelId="{5D2CF955-2B58-4D63-988E-637911C2D0E1}" type="parTrans" cxnId="{0C58D797-D122-4CA8-B9B6-6577DF615142}">
      <dgm:prSet/>
      <dgm:spPr/>
      <dgm:t>
        <a:bodyPr/>
        <a:lstStyle/>
        <a:p>
          <a:endParaRPr lang="tr-TR"/>
        </a:p>
      </dgm:t>
    </dgm:pt>
    <dgm:pt modelId="{3A6A362D-FFA9-45F1-A7C1-84C6C48CDBE2}" type="sibTrans" cxnId="{0C58D797-D122-4CA8-B9B6-6577DF615142}">
      <dgm:prSet/>
      <dgm:spPr/>
      <dgm:t>
        <a:bodyPr/>
        <a:lstStyle/>
        <a:p>
          <a:endParaRPr lang="tr-TR"/>
        </a:p>
      </dgm:t>
    </dgm:pt>
    <dgm:pt modelId="{0865D420-31F0-441E-84C4-192431CB7D47}">
      <dgm:prSet phldrT="[Metin]" custT="1"/>
      <dgm:spPr/>
      <dgm:t>
        <a:bodyPr/>
        <a:lstStyle/>
        <a:p>
          <a:r>
            <a:rPr lang="tr-TR" sz="1800" b="1" dirty="0" err="1"/>
            <a:t>Policy</a:t>
          </a:r>
          <a:r>
            <a:rPr lang="tr-TR" sz="1800" b="1" dirty="0"/>
            <a:t> Adaptation</a:t>
          </a:r>
        </a:p>
      </dgm:t>
    </dgm:pt>
    <dgm:pt modelId="{128E373E-9625-466A-A12A-195BD35C0F6A}" type="parTrans" cxnId="{BE2F9ADE-FC39-423D-B69F-7DF50C17E273}">
      <dgm:prSet/>
      <dgm:spPr/>
      <dgm:t>
        <a:bodyPr/>
        <a:lstStyle/>
        <a:p>
          <a:endParaRPr lang="tr-TR"/>
        </a:p>
      </dgm:t>
    </dgm:pt>
    <dgm:pt modelId="{80D1939D-7968-46D5-AE1D-3DAF1B3EDC22}" type="sibTrans" cxnId="{BE2F9ADE-FC39-423D-B69F-7DF50C17E273}">
      <dgm:prSet/>
      <dgm:spPr/>
      <dgm:t>
        <a:bodyPr/>
        <a:lstStyle/>
        <a:p>
          <a:endParaRPr lang="tr-TR"/>
        </a:p>
      </dgm:t>
    </dgm:pt>
    <dgm:pt modelId="{F0E37FDE-C628-4F77-88B0-D5DFF5E0BD15}" type="pres">
      <dgm:prSet presAssocID="{434580C4-AD96-4F7B-9626-17B726DCE191}" presName="Name0" presStyleCnt="0">
        <dgm:presLayoutVars>
          <dgm:dir/>
          <dgm:resizeHandles val="exact"/>
        </dgm:presLayoutVars>
      </dgm:prSet>
      <dgm:spPr/>
    </dgm:pt>
    <dgm:pt modelId="{B38DE34C-20C6-4E90-98FB-BD0382AC6049}" type="pres">
      <dgm:prSet presAssocID="{434580C4-AD96-4F7B-9626-17B726DCE191}" presName="arrow" presStyleLbl="bgShp" presStyleIdx="0" presStyleCnt="1"/>
      <dgm:spPr/>
    </dgm:pt>
    <dgm:pt modelId="{BE0E6D0A-A34F-4808-AD50-F0EABE42D43E}" type="pres">
      <dgm:prSet presAssocID="{434580C4-AD96-4F7B-9626-17B726DCE191}" presName="points" presStyleCnt="0"/>
      <dgm:spPr/>
    </dgm:pt>
    <dgm:pt modelId="{142A20A7-5F33-49B5-A56B-1127C38B5E0D}" type="pres">
      <dgm:prSet presAssocID="{07189B6E-2B76-4F6E-9DAD-02E8E7D9FC4A}" presName="compositeA" presStyleCnt="0"/>
      <dgm:spPr/>
    </dgm:pt>
    <dgm:pt modelId="{5DD0110F-CDC5-4B46-85B4-A7AD9B2B2BB2}" type="pres">
      <dgm:prSet presAssocID="{07189B6E-2B76-4F6E-9DAD-02E8E7D9FC4A}" presName="textA" presStyleLbl="revTx" presStyleIdx="0" presStyleCnt="5" custScaleX="319641">
        <dgm:presLayoutVars>
          <dgm:bulletEnabled val="1"/>
        </dgm:presLayoutVars>
      </dgm:prSet>
      <dgm:spPr/>
    </dgm:pt>
    <dgm:pt modelId="{1180C9F6-068D-49FB-A89D-801A7999EA79}" type="pres">
      <dgm:prSet presAssocID="{07189B6E-2B76-4F6E-9DAD-02E8E7D9FC4A}" presName="circleA" presStyleLbl="node1" presStyleIdx="0" presStyleCnt="5"/>
      <dgm:spPr/>
    </dgm:pt>
    <dgm:pt modelId="{3740560A-F095-4BFF-B296-887D30AF6B41}" type="pres">
      <dgm:prSet presAssocID="{07189B6E-2B76-4F6E-9DAD-02E8E7D9FC4A}" presName="spaceA" presStyleCnt="0"/>
      <dgm:spPr/>
    </dgm:pt>
    <dgm:pt modelId="{646D2230-085A-4D7A-9604-7C8808E2CFEF}" type="pres">
      <dgm:prSet presAssocID="{C1185CD9-3799-4F75-9C8A-1724092D57A0}" presName="space" presStyleCnt="0"/>
      <dgm:spPr/>
    </dgm:pt>
    <dgm:pt modelId="{BC33C0B5-153B-4699-A4AC-654F05862196}" type="pres">
      <dgm:prSet presAssocID="{97B62EBE-0250-4831-B77B-C23AAEB04AAF}" presName="compositeB" presStyleCnt="0"/>
      <dgm:spPr/>
    </dgm:pt>
    <dgm:pt modelId="{24D9A190-2074-4359-BD0B-F5563A16FC42}" type="pres">
      <dgm:prSet presAssocID="{97B62EBE-0250-4831-B77B-C23AAEB04AAF}" presName="textB" presStyleLbl="revTx" presStyleIdx="1" presStyleCnt="5" custScaleX="360655">
        <dgm:presLayoutVars>
          <dgm:bulletEnabled val="1"/>
        </dgm:presLayoutVars>
      </dgm:prSet>
      <dgm:spPr/>
    </dgm:pt>
    <dgm:pt modelId="{CE05CDB7-C409-4AB0-99DB-70C835588074}" type="pres">
      <dgm:prSet presAssocID="{97B62EBE-0250-4831-B77B-C23AAEB04AAF}" presName="circleB" presStyleLbl="node1" presStyleIdx="1" presStyleCnt="5"/>
      <dgm:spPr/>
    </dgm:pt>
    <dgm:pt modelId="{C023C56D-A57A-414F-A28F-586B08355FC5}" type="pres">
      <dgm:prSet presAssocID="{97B62EBE-0250-4831-B77B-C23AAEB04AAF}" presName="spaceB" presStyleCnt="0"/>
      <dgm:spPr/>
    </dgm:pt>
    <dgm:pt modelId="{179C3748-45E2-41AD-9A88-90C4F2D07A5D}" type="pres">
      <dgm:prSet presAssocID="{A8B3932E-BD2E-44FE-928D-96CA33817FB0}" presName="space" presStyleCnt="0"/>
      <dgm:spPr/>
    </dgm:pt>
    <dgm:pt modelId="{2AFBDD4B-830C-4E4A-83B8-2D7BFC1B30BB}" type="pres">
      <dgm:prSet presAssocID="{C355D9C7-D6BB-4EA9-85BC-C92A8B79D800}" presName="compositeA" presStyleCnt="0"/>
      <dgm:spPr/>
    </dgm:pt>
    <dgm:pt modelId="{1BE086B6-19FD-44F0-8172-6549012306F0}" type="pres">
      <dgm:prSet presAssocID="{C355D9C7-D6BB-4EA9-85BC-C92A8B79D800}" presName="textA" presStyleLbl="revTx" presStyleIdx="2" presStyleCnt="5" custScaleX="268685">
        <dgm:presLayoutVars>
          <dgm:bulletEnabled val="1"/>
        </dgm:presLayoutVars>
      </dgm:prSet>
      <dgm:spPr/>
    </dgm:pt>
    <dgm:pt modelId="{A748C78D-24EF-4066-B500-A3757AD5DB2C}" type="pres">
      <dgm:prSet presAssocID="{C355D9C7-D6BB-4EA9-85BC-C92A8B79D800}" presName="circleA" presStyleLbl="node1" presStyleIdx="2" presStyleCnt="5"/>
      <dgm:spPr/>
    </dgm:pt>
    <dgm:pt modelId="{289F2119-3335-4EDA-93E8-816048A72AE6}" type="pres">
      <dgm:prSet presAssocID="{C355D9C7-D6BB-4EA9-85BC-C92A8B79D800}" presName="spaceA" presStyleCnt="0"/>
      <dgm:spPr/>
    </dgm:pt>
    <dgm:pt modelId="{F611EBE2-1EBB-4676-931C-8774A2C2D20B}" type="pres">
      <dgm:prSet presAssocID="{9FDDFF42-8458-4D94-B143-654DCFB0C66D}" presName="space" presStyleCnt="0"/>
      <dgm:spPr/>
    </dgm:pt>
    <dgm:pt modelId="{EDAC8B70-CB3B-49D4-9FCD-945216F2F2F0}" type="pres">
      <dgm:prSet presAssocID="{FFA7FF1C-EA7C-4E98-A76F-EC2E1BE370FF}" presName="compositeB" presStyleCnt="0"/>
      <dgm:spPr/>
    </dgm:pt>
    <dgm:pt modelId="{8B1DB696-5B7F-43C6-A4BA-26E99395102F}" type="pres">
      <dgm:prSet presAssocID="{FFA7FF1C-EA7C-4E98-A76F-EC2E1BE370FF}" presName="textB" presStyleLbl="revTx" presStyleIdx="3" presStyleCnt="5" custScaleX="366515">
        <dgm:presLayoutVars>
          <dgm:bulletEnabled val="1"/>
        </dgm:presLayoutVars>
      </dgm:prSet>
      <dgm:spPr/>
    </dgm:pt>
    <dgm:pt modelId="{FCD24050-A9F9-418A-8739-490A695469F5}" type="pres">
      <dgm:prSet presAssocID="{FFA7FF1C-EA7C-4E98-A76F-EC2E1BE370FF}" presName="circleB" presStyleLbl="node1" presStyleIdx="3" presStyleCnt="5"/>
      <dgm:spPr/>
    </dgm:pt>
    <dgm:pt modelId="{6B6FBF7E-35EA-4D51-9488-73BF319FB131}" type="pres">
      <dgm:prSet presAssocID="{FFA7FF1C-EA7C-4E98-A76F-EC2E1BE370FF}" presName="spaceB" presStyleCnt="0"/>
      <dgm:spPr/>
    </dgm:pt>
    <dgm:pt modelId="{D5063274-3B7F-40FE-8A24-24BB8E58FA55}" type="pres">
      <dgm:prSet presAssocID="{3A6A362D-FFA9-45F1-A7C1-84C6C48CDBE2}" presName="space" presStyleCnt="0"/>
      <dgm:spPr/>
    </dgm:pt>
    <dgm:pt modelId="{CED4B101-0512-420D-A4E2-02108D2AA0E2}" type="pres">
      <dgm:prSet presAssocID="{0865D420-31F0-441E-84C4-192431CB7D47}" presName="compositeA" presStyleCnt="0"/>
      <dgm:spPr/>
    </dgm:pt>
    <dgm:pt modelId="{007049AD-65B1-426A-8D0B-FA8442D1DDD0}" type="pres">
      <dgm:prSet presAssocID="{0865D420-31F0-441E-84C4-192431CB7D47}" presName="textA" presStyleLbl="revTx" presStyleIdx="4" presStyleCnt="5" custScaleX="265892">
        <dgm:presLayoutVars>
          <dgm:bulletEnabled val="1"/>
        </dgm:presLayoutVars>
      </dgm:prSet>
      <dgm:spPr/>
    </dgm:pt>
    <dgm:pt modelId="{FB76556C-3279-40B2-8B32-BFB806306D0E}" type="pres">
      <dgm:prSet presAssocID="{0865D420-31F0-441E-84C4-192431CB7D47}" presName="circleA" presStyleLbl="node1" presStyleIdx="4" presStyleCnt="5"/>
      <dgm:spPr/>
    </dgm:pt>
    <dgm:pt modelId="{AB2891F3-7101-4211-B036-45389F6D18A4}" type="pres">
      <dgm:prSet presAssocID="{0865D420-31F0-441E-84C4-192431CB7D47}" presName="spaceA" presStyleCnt="0"/>
      <dgm:spPr/>
    </dgm:pt>
  </dgm:ptLst>
  <dgm:cxnLst>
    <dgm:cxn modelId="{C6D1360D-2ADE-454A-9BEF-B8D8C93BB38B}" type="presOf" srcId="{97B62EBE-0250-4831-B77B-C23AAEB04AAF}" destId="{24D9A190-2074-4359-BD0B-F5563A16FC42}" srcOrd="0" destOrd="0" presId="urn:microsoft.com/office/officeart/2005/8/layout/hProcess11"/>
    <dgm:cxn modelId="{E74EC21B-164A-4E1E-9C6D-1C3964485B9F}" srcId="{434580C4-AD96-4F7B-9626-17B726DCE191}" destId="{C355D9C7-D6BB-4EA9-85BC-C92A8B79D800}" srcOrd="2" destOrd="0" parTransId="{1656F871-EE73-461C-A932-2861277C580B}" sibTransId="{9FDDFF42-8458-4D94-B143-654DCFB0C66D}"/>
    <dgm:cxn modelId="{D5838460-C494-4950-A5AF-DB7C569A654A}" srcId="{434580C4-AD96-4F7B-9626-17B726DCE191}" destId="{07189B6E-2B76-4F6E-9DAD-02E8E7D9FC4A}" srcOrd="0" destOrd="0" parTransId="{7850A16E-E3C6-42B7-ABD2-5847B8395BD2}" sibTransId="{C1185CD9-3799-4F75-9C8A-1724092D57A0}"/>
    <dgm:cxn modelId="{22779148-490E-42C9-BA5D-5DA3200BA30F}" type="presOf" srcId="{434580C4-AD96-4F7B-9626-17B726DCE191}" destId="{F0E37FDE-C628-4F77-88B0-D5DFF5E0BD15}" srcOrd="0" destOrd="0" presId="urn:microsoft.com/office/officeart/2005/8/layout/hProcess11"/>
    <dgm:cxn modelId="{938A1685-C4CE-4BFB-8B02-6EE80C6A6F1C}" type="presOf" srcId="{0865D420-31F0-441E-84C4-192431CB7D47}" destId="{007049AD-65B1-426A-8D0B-FA8442D1DDD0}" srcOrd="0" destOrd="0" presId="urn:microsoft.com/office/officeart/2005/8/layout/hProcess11"/>
    <dgm:cxn modelId="{0C58D797-D122-4CA8-B9B6-6577DF615142}" srcId="{434580C4-AD96-4F7B-9626-17B726DCE191}" destId="{FFA7FF1C-EA7C-4E98-A76F-EC2E1BE370FF}" srcOrd="3" destOrd="0" parTransId="{5D2CF955-2B58-4D63-988E-637911C2D0E1}" sibTransId="{3A6A362D-FFA9-45F1-A7C1-84C6C48CDBE2}"/>
    <dgm:cxn modelId="{036CCAA5-EF7C-4F4C-9241-D939C2806B21}" type="presOf" srcId="{FFA7FF1C-EA7C-4E98-A76F-EC2E1BE370FF}" destId="{8B1DB696-5B7F-43C6-A4BA-26E99395102F}" srcOrd="0" destOrd="0" presId="urn:microsoft.com/office/officeart/2005/8/layout/hProcess11"/>
    <dgm:cxn modelId="{2A87CDBD-AD49-48A3-A7CA-E476F4EDB788}" type="presOf" srcId="{C355D9C7-D6BB-4EA9-85BC-C92A8B79D800}" destId="{1BE086B6-19FD-44F0-8172-6549012306F0}" srcOrd="0" destOrd="0" presId="urn:microsoft.com/office/officeart/2005/8/layout/hProcess11"/>
    <dgm:cxn modelId="{125AC8C8-AFC9-480F-ADF5-3310ED79A206}" type="presOf" srcId="{07189B6E-2B76-4F6E-9DAD-02E8E7D9FC4A}" destId="{5DD0110F-CDC5-4B46-85B4-A7AD9B2B2BB2}" srcOrd="0" destOrd="0" presId="urn:microsoft.com/office/officeart/2005/8/layout/hProcess11"/>
    <dgm:cxn modelId="{BE2F9ADE-FC39-423D-B69F-7DF50C17E273}" srcId="{434580C4-AD96-4F7B-9626-17B726DCE191}" destId="{0865D420-31F0-441E-84C4-192431CB7D47}" srcOrd="4" destOrd="0" parTransId="{128E373E-9625-466A-A12A-195BD35C0F6A}" sibTransId="{80D1939D-7968-46D5-AE1D-3DAF1B3EDC22}"/>
    <dgm:cxn modelId="{1E3B89FA-0EF4-437D-A078-41B668195D37}" srcId="{434580C4-AD96-4F7B-9626-17B726DCE191}" destId="{97B62EBE-0250-4831-B77B-C23AAEB04AAF}" srcOrd="1" destOrd="0" parTransId="{C530E0F9-78B2-4749-8BAE-78D84E3A49E8}" sibTransId="{A8B3932E-BD2E-44FE-928D-96CA33817FB0}"/>
    <dgm:cxn modelId="{B91351D2-F978-4D09-A04D-860006845FC0}" type="presParOf" srcId="{F0E37FDE-C628-4F77-88B0-D5DFF5E0BD15}" destId="{B38DE34C-20C6-4E90-98FB-BD0382AC6049}" srcOrd="0" destOrd="0" presId="urn:microsoft.com/office/officeart/2005/8/layout/hProcess11"/>
    <dgm:cxn modelId="{A64ADF66-5498-4B33-936E-913CDFD6A90A}" type="presParOf" srcId="{F0E37FDE-C628-4F77-88B0-D5DFF5E0BD15}" destId="{BE0E6D0A-A34F-4808-AD50-F0EABE42D43E}" srcOrd="1" destOrd="0" presId="urn:microsoft.com/office/officeart/2005/8/layout/hProcess11"/>
    <dgm:cxn modelId="{9B9B848E-B913-4E6B-8AAC-0E6361D8B396}" type="presParOf" srcId="{BE0E6D0A-A34F-4808-AD50-F0EABE42D43E}" destId="{142A20A7-5F33-49B5-A56B-1127C38B5E0D}" srcOrd="0" destOrd="0" presId="urn:microsoft.com/office/officeart/2005/8/layout/hProcess11"/>
    <dgm:cxn modelId="{B1DF960D-75AA-4C8C-9116-67EDF4B09F64}" type="presParOf" srcId="{142A20A7-5F33-49B5-A56B-1127C38B5E0D}" destId="{5DD0110F-CDC5-4B46-85B4-A7AD9B2B2BB2}" srcOrd="0" destOrd="0" presId="urn:microsoft.com/office/officeart/2005/8/layout/hProcess11"/>
    <dgm:cxn modelId="{03AB4757-E6B5-4DCA-9BD8-90B7BD80BAEF}" type="presParOf" srcId="{142A20A7-5F33-49B5-A56B-1127C38B5E0D}" destId="{1180C9F6-068D-49FB-A89D-801A7999EA79}" srcOrd="1" destOrd="0" presId="urn:microsoft.com/office/officeart/2005/8/layout/hProcess11"/>
    <dgm:cxn modelId="{26D2B3BA-055B-41FA-8EC3-35FF06539B44}" type="presParOf" srcId="{142A20A7-5F33-49B5-A56B-1127C38B5E0D}" destId="{3740560A-F095-4BFF-B296-887D30AF6B41}" srcOrd="2" destOrd="0" presId="urn:microsoft.com/office/officeart/2005/8/layout/hProcess11"/>
    <dgm:cxn modelId="{4E67FCCD-12F6-49F7-994C-9B5A2F2715BB}" type="presParOf" srcId="{BE0E6D0A-A34F-4808-AD50-F0EABE42D43E}" destId="{646D2230-085A-4D7A-9604-7C8808E2CFEF}" srcOrd="1" destOrd="0" presId="urn:microsoft.com/office/officeart/2005/8/layout/hProcess11"/>
    <dgm:cxn modelId="{6F385F94-46FF-4EEF-836F-33FB6BFCCB48}" type="presParOf" srcId="{BE0E6D0A-A34F-4808-AD50-F0EABE42D43E}" destId="{BC33C0B5-153B-4699-A4AC-654F05862196}" srcOrd="2" destOrd="0" presId="urn:microsoft.com/office/officeart/2005/8/layout/hProcess11"/>
    <dgm:cxn modelId="{1A8B4F41-3501-4F43-B47A-4C420169A9DB}" type="presParOf" srcId="{BC33C0B5-153B-4699-A4AC-654F05862196}" destId="{24D9A190-2074-4359-BD0B-F5563A16FC42}" srcOrd="0" destOrd="0" presId="urn:microsoft.com/office/officeart/2005/8/layout/hProcess11"/>
    <dgm:cxn modelId="{C7980EF5-79CE-472B-AE98-C4E45C87A0E9}" type="presParOf" srcId="{BC33C0B5-153B-4699-A4AC-654F05862196}" destId="{CE05CDB7-C409-4AB0-99DB-70C835588074}" srcOrd="1" destOrd="0" presId="urn:microsoft.com/office/officeart/2005/8/layout/hProcess11"/>
    <dgm:cxn modelId="{D4788329-6FDB-4B34-A874-6C3F25761E49}" type="presParOf" srcId="{BC33C0B5-153B-4699-A4AC-654F05862196}" destId="{C023C56D-A57A-414F-A28F-586B08355FC5}" srcOrd="2" destOrd="0" presId="urn:microsoft.com/office/officeart/2005/8/layout/hProcess11"/>
    <dgm:cxn modelId="{5D015DC6-1799-4109-B044-B68AF60B3D9C}" type="presParOf" srcId="{BE0E6D0A-A34F-4808-AD50-F0EABE42D43E}" destId="{179C3748-45E2-41AD-9A88-90C4F2D07A5D}" srcOrd="3" destOrd="0" presId="urn:microsoft.com/office/officeart/2005/8/layout/hProcess11"/>
    <dgm:cxn modelId="{643ED4C6-2430-464B-B0EA-F2EAC2B3458A}" type="presParOf" srcId="{BE0E6D0A-A34F-4808-AD50-F0EABE42D43E}" destId="{2AFBDD4B-830C-4E4A-83B8-2D7BFC1B30BB}" srcOrd="4" destOrd="0" presId="urn:microsoft.com/office/officeart/2005/8/layout/hProcess11"/>
    <dgm:cxn modelId="{C75C863F-79BB-4367-BCE7-08DB56B8BF42}" type="presParOf" srcId="{2AFBDD4B-830C-4E4A-83B8-2D7BFC1B30BB}" destId="{1BE086B6-19FD-44F0-8172-6549012306F0}" srcOrd="0" destOrd="0" presId="urn:microsoft.com/office/officeart/2005/8/layout/hProcess11"/>
    <dgm:cxn modelId="{96A6CA80-4654-4790-B718-B3439490E61A}" type="presParOf" srcId="{2AFBDD4B-830C-4E4A-83B8-2D7BFC1B30BB}" destId="{A748C78D-24EF-4066-B500-A3757AD5DB2C}" srcOrd="1" destOrd="0" presId="urn:microsoft.com/office/officeart/2005/8/layout/hProcess11"/>
    <dgm:cxn modelId="{9FE96744-BF19-4856-82F0-CD45DE1E5046}" type="presParOf" srcId="{2AFBDD4B-830C-4E4A-83B8-2D7BFC1B30BB}" destId="{289F2119-3335-4EDA-93E8-816048A72AE6}" srcOrd="2" destOrd="0" presId="urn:microsoft.com/office/officeart/2005/8/layout/hProcess11"/>
    <dgm:cxn modelId="{F7C64C60-9899-43A2-BA06-88CFB11658AE}" type="presParOf" srcId="{BE0E6D0A-A34F-4808-AD50-F0EABE42D43E}" destId="{F611EBE2-1EBB-4676-931C-8774A2C2D20B}" srcOrd="5" destOrd="0" presId="urn:microsoft.com/office/officeart/2005/8/layout/hProcess11"/>
    <dgm:cxn modelId="{9E60334D-E862-441B-98F7-A979EACD75C1}" type="presParOf" srcId="{BE0E6D0A-A34F-4808-AD50-F0EABE42D43E}" destId="{EDAC8B70-CB3B-49D4-9FCD-945216F2F2F0}" srcOrd="6" destOrd="0" presId="urn:microsoft.com/office/officeart/2005/8/layout/hProcess11"/>
    <dgm:cxn modelId="{CCA5A8A2-6B51-43D2-929F-2420762BFDE2}" type="presParOf" srcId="{EDAC8B70-CB3B-49D4-9FCD-945216F2F2F0}" destId="{8B1DB696-5B7F-43C6-A4BA-26E99395102F}" srcOrd="0" destOrd="0" presId="urn:microsoft.com/office/officeart/2005/8/layout/hProcess11"/>
    <dgm:cxn modelId="{79535256-B005-4941-8020-B5D23166770F}" type="presParOf" srcId="{EDAC8B70-CB3B-49D4-9FCD-945216F2F2F0}" destId="{FCD24050-A9F9-418A-8739-490A695469F5}" srcOrd="1" destOrd="0" presId="urn:microsoft.com/office/officeart/2005/8/layout/hProcess11"/>
    <dgm:cxn modelId="{98A73887-FCC3-4215-BE9F-9273AA496B99}" type="presParOf" srcId="{EDAC8B70-CB3B-49D4-9FCD-945216F2F2F0}" destId="{6B6FBF7E-35EA-4D51-9488-73BF319FB131}" srcOrd="2" destOrd="0" presId="urn:microsoft.com/office/officeart/2005/8/layout/hProcess11"/>
    <dgm:cxn modelId="{8FE8C1F6-E065-4A94-8C73-C5ABF40EA324}" type="presParOf" srcId="{BE0E6D0A-A34F-4808-AD50-F0EABE42D43E}" destId="{D5063274-3B7F-40FE-8A24-24BB8E58FA55}" srcOrd="7" destOrd="0" presId="urn:microsoft.com/office/officeart/2005/8/layout/hProcess11"/>
    <dgm:cxn modelId="{F14E5A80-7356-4240-B372-44C23C43EF66}" type="presParOf" srcId="{BE0E6D0A-A34F-4808-AD50-F0EABE42D43E}" destId="{CED4B101-0512-420D-A4E2-02108D2AA0E2}" srcOrd="8" destOrd="0" presId="urn:microsoft.com/office/officeart/2005/8/layout/hProcess11"/>
    <dgm:cxn modelId="{310EAA4E-4A71-4D11-8168-772E0BCFB00F}" type="presParOf" srcId="{CED4B101-0512-420D-A4E2-02108D2AA0E2}" destId="{007049AD-65B1-426A-8D0B-FA8442D1DDD0}" srcOrd="0" destOrd="0" presId="urn:microsoft.com/office/officeart/2005/8/layout/hProcess11"/>
    <dgm:cxn modelId="{842F0380-8509-435D-BD91-67D34F61F6BA}" type="presParOf" srcId="{CED4B101-0512-420D-A4E2-02108D2AA0E2}" destId="{FB76556C-3279-40B2-8B32-BFB806306D0E}" srcOrd="1" destOrd="0" presId="urn:microsoft.com/office/officeart/2005/8/layout/hProcess11"/>
    <dgm:cxn modelId="{0D40BF3A-2DDA-416B-B63E-F59F2B161D6C}" type="presParOf" srcId="{CED4B101-0512-420D-A4E2-02108D2AA0E2}" destId="{AB2891F3-7101-4211-B036-45389F6D18A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5D1FE-58F4-42FE-A3E1-0B5F4A6F0754}" type="doc">
      <dgm:prSet loTypeId="urn:microsoft.com/office/officeart/2005/8/layout/pyramid2" loCatId="pyramid" qsTypeId="urn:microsoft.com/office/officeart/2005/8/quickstyle/simple1" qsCatId="simple" csTypeId="urn:microsoft.com/office/officeart/2005/8/colors/accent1_2" csCatId="accent1" phldr="1"/>
      <dgm:spPr/>
    </dgm:pt>
    <dgm:pt modelId="{0B11FEA1-7464-4E53-BDFE-AC096A5742B8}">
      <dgm:prSet phldrT="[Metin]"/>
      <dgm:spPr/>
      <dgm:t>
        <a:bodyPr/>
        <a:lstStyle/>
        <a:p>
          <a:r>
            <a:rPr lang="tr-TR" dirty="0" err="1"/>
            <a:t>Carbon</a:t>
          </a:r>
          <a:r>
            <a:rPr lang="tr-TR" dirty="0"/>
            <a:t> </a:t>
          </a:r>
          <a:r>
            <a:rPr lang="tr-TR" dirty="0" err="1"/>
            <a:t>Pricing</a:t>
          </a:r>
          <a:endParaRPr lang="tr-TR" dirty="0"/>
        </a:p>
      </dgm:t>
    </dgm:pt>
    <dgm:pt modelId="{7C4B91D8-8143-497F-83A2-ADCC9483B9DC}" type="parTrans" cxnId="{5DD1F0CC-7A52-449A-AB06-EC0819F24DAF}">
      <dgm:prSet/>
      <dgm:spPr/>
      <dgm:t>
        <a:bodyPr/>
        <a:lstStyle/>
        <a:p>
          <a:endParaRPr lang="tr-TR"/>
        </a:p>
      </dgm:t>
    </dgm:pt>
    <dgm:pt modelId="{7F718479-3179-4F66-AEC2-08C69CD242DD}" type="sibTrans" cxnId="{5DD1F0CC-7A52-449A-AB06-EC0819F24DAF}">
      <dgm:prSet/>
      <dgm:spPr/>
      <dgm:t>
        <a:bodyPr/>
        <a:lstStyle/>
        <a:p>
          <a:endParaRPr lang="tr-TR"/>
        </a:p>
      </dgm:t>
    </dgm:pt>
    <dgm:pt modelId="{F6FD98E0-0F9C-4777-B30D-CA35FAB9D806}">
      <dgm:prSet phldrT="[Metin]"/>
      <dgm:spPr/>
      <dgm:t>
        <a:bodyPr/>
        <a:lstStyle/>
        <a:p>
          <a:r>
            <a:rPr lang="tr-TR" dirty="0" err="1"/>
            <a:t>Risks</a:t>
          </a:r>
          <a:r>
            <a:rPr lang="tr-TR" dirty="0"/>
            <a:t> &amp; </a:t>
          </a:r>
          <a:r>
            <a:rPr lang="tr-TR" dirty="0" err="1"/>
            <a:t>Opportunities</a:t>
          </a:r>
          <a:endParaRPr lang="tr-TR" dirty="0"/>
        </a:p>
      </dgm:t>
    </dgm:pt>
    <dgm:pt modelId="{13D0BB0E-2B8E-478C-97D6-5AEDD464B51D}" type="parTrans" cxnId="{18CD70FD-72E8-4335-811F-EC89566E507B}">
      <dgm:prSet/>
      <dgm:spPr/>
      <dgm:t>
        <a:bodyPr/>
        <a:lstStyle/>
        <a:p>
          <a:endParaRPr lang="tr-TR"/>
        </a:p>
      </dgm:t>
    </dgm:pt>
    <dgm:pt modelId="{8E92C7DE-4859-4B78-88E6-A5674C20C611}" type="sibTrans" cxnId="{18CD70FD-72E8-4335-811F-EC89566E507B}">
      <dgm:prSet/>
      <dgm:spPr/>
      <dgm:t>
        <a:bodyPr/>
        <a:lstStyle/>
        <a:p>
          <a:endParaRPr lang="tr-TR"/>
        </a:p>
      </dgm:t>
    </dgm:pt>
    <dgm:pt modelId="{9A6F20B8-EC65-4EFA-BAFA-991C085B09D7}">
      <dgm:prSet phldrT="[Metin]"/>
      <dgm:spPr/>
      <dgm:t>
        <a:bodyPr/>
        <a:lstStyle/>
        <a:p>
          <a:r>
            <a:rPr lang="tr-TR" dirty="0" err="1"/>
            <a:t>Climate</a:t>
          </a:r>
          <a:r>
            <a:rPr lang="tr-TR" dirty="0"/>
            <a:t> </a:t>
          </a:r>
          <a:r>
            <a:rPr lang="tr-TR" dirty="0" err="1"/>
            <a:t>Change</a:t>
          </a:r>
          <a:endParaRPr lang="tr-TR" dirty="0"/>
        </a:p>
      </dgm:t>
    </dgm:pt>
    <dgm:pt modelId="{44A0A57A-2152-4D96-B8EC-0204BD58CFCB}" type="parTrans" cxnId="{6723FD28-D2F4-40D5-A24F-63551BF6C6D8}">
      <dgm:prSet/>
      <dgm:spPr/>
      <dgm:t>
        <a:bodyPr/>
        <a:lstStyle/>
        <a:p>
          <a:endParaRPr lang="tr-TR"/>
        </a:p>
      </dgm:t>
    </dgm:pt>
    <dgm:pt modelId="{30E7BC56-B21A-4229-8B09-56449F6113DE}" type="sibTrans" cxnId="{6723FD28-D2F4-40D5-A24F-63551BF6C6D8}">
      <dgm:prSet/>
      <dgm:spPr/>
      <dgm:t>
        <a:bodyPr/>
        <a:lstStyle/>
        <a:p>
          <a:endParaRPr lang="tr-TR"/>
        </a:p>
      </dgm:t>
    </dgm:pt>
    <dgm:pt modelId="{790C8529-A278-4118-80AA-401CE6D3F9DD}" type="pres">
      <dgm:prSet presAssocID="{E775D1FE-58F4-42FE-A3E1-0B5F4A6F0754}" presName="compositeShape" presStyleCnt="0">
        <dgm:presLayoutVars>
          <dgm:dir/>
          <dgm:resizeHandles/>
        </dgm:presLayoutVars>
      </dgm:prSet>
      <dgm:spPr/>
    </dgm:pt>
    <dgm:pt modelId="{00E09C99-DC3A-44EF-9D1D-D378BA91B328}" type="pres">
      <dgm:prSet presAssocID="{E775D1FE-58F4-42FE-A3E1-0B5F4A6F0754}" presName="pyramid" presStyleLbl="node1" presStyleIdx="0" presStyleCnt="1"/>
      <dgm:spPr/>
    </dgm:pt>
    <dgm:pt modelId="{E578F920-4C9E-4307-AC9C-B163133895E1}" type="pres">
      <dgm:prSet presAssocID="{E775D1FE-58F4-42FE-A3E1-0B5F4A6F0754}" presName="theList" presStyleCnt="0"/>
      <dgm:spPr/>
    </dgm:pt>
    <dgm:pt modelId="{61604506-1EE0-4ED7-9C39-E1A29560BC62}" type="pres">
      <dgm:prSet presAssocID="{0B11FEA1-7464-4E53-BDFE-AC096A5742B8}" presName="aNode" presStyleLbl="fgAcc1" presStyleIdx="0" presStyleCnt="3">
        <dgm:presLayoutVars>
          <dgm:bulletEnabled val="1"/>
        </dgm:presLayoutVars>
      </dgm:prSet>
      <dgm:spPr/>
    </dgm:pt>
    <dgm:pt modelId="{D14D08C1-BEB6-47D4-B982-E57213847DE3}" type="pres">
      <dgm:prSet presAssocID="{0B11FEA1-7464-4E53-BDFE-AC096A5742B8}" presName="aSpace" presStyleCnt="0"/>
      <dgm:spPr/>
    </dgm:pt>
    <dgm:pt modelId="{516C2B60-2C3B-4848-9D04-E27BB58AA2A3}" type="pres">
      <dgm:prSet presAssocID="{F6FD98E0-0F9C-4777-B30D-CA35FAB9D806}" presName="aNode" presStyleLbl="fgAcc1" presStyleIdx="1" presStyleCnt="3">
        <dgm:presLayoutVars>
          <dgm:bulletEnabled val="1"/>
        </dgm:presLayoutVars>
      </dgm:prSet>
      <dgm:spPr/>
    </dgm:pt>
    <dgm:pt modelId="{0CFE3D70-BA6E-4375-A049-2ACE926C28F2}" type="pres">
      <dgm:prSet presAssocID="{F6FD98E0-0F9C-4777-B30D-CA35FAB9D806}" presName="aSpace" presStyleCnt="0"/>
      <dgm:spPr/>
    </dgm:pt>
    <dgm:pt modelId="{A6BB0E0C-DBA7-43A6-8368-A4B198204A4D}" type="pres">
      <dgm:prSet presAssocID="{9A6F20B8-EC65-4EFA-BAFA-991C085B09D7}" presName="aNode" presStyleLbl="fgAcc1" presStyleIdx="2" presStyleCnt="3">
        <dgm:presLayoutVars>
          <dgm:bulletEnabled val="1"/>
        </dgm:presLayoutVars>
      </dgm:prSet>
      <dgm:spPr/>
    </dgm:pt>
    <dgm:pt modelId="{DE755672-020B-49D5-A2F7-1E81F525274B}" type="pres">
      <dgm:prSet presAssocID="{9A6F20B8-EC65-4EFA-BAFA-991C085B09D7}" presName="aSpace" presStyleCnt="0"/>
      <dgm:spPr/>
    </dgm:pt>
  </dgm:ptLst>
  <dgm:cxnLst>
    <dgm:cxn modelId="{6723FD28-D2F4-40D5-A24F-63551BF6C6D8}" srcId="{E775D1FE-58F4-42FE-A3E1-0B5F4A6F0754}" destId="{9A6F20B8-EC65-4EFA-BAFA-991C085B09D7}" srcOrd="2" destOrd="0" parTransId="{44A0A57A-2152-4D96-B8EC-0204BD58CFCB}" sibTransId="{30E7BC56-B21A-4229-8B09-56449F6113DE}"/>
    <dgm:cxn modelId="{A631EC39-E089-4CB2-BFD7-FE1EFF892F96}" type="presOf" srcId="{9A6F20B8-EC65-4EFA-BAFA-991C085B09D7}" destId="{A6BB0E0C-DBA7-43A6-8368-A4B198204A4D}" srcOrd="0" destOrd="0" presId="urn:microsoft.com/office/officeart/2005/8/layout/pyramid2"/>
    <dgm:cxn modelId="{EC7A4974-B97A-4586-B087-9E8E0B782BB8}" type="presOf" srcId="{0B11FEA1-7464-4E53-BDFE-AC096A5742B8}" destId="{61604506-1EE0-4ED7-9C39-E1A29560BC62}" srcOrd="0" destOrd="0" presId="urn:microsoft.com/office/officeart/2005/8/layout/pyramid2"/>
    <dgm:cxn modelId="{D2ADF2C5-EBCF-440F-B947-74046F68F895}" type="presOf" srcId="{F6FD98E0-0F9C-4777-B30D-CA35FAB9D806}" destId="{516C2B60-2C3B-4848-9D04-E27BB58AA2A3}" srcOrd="0" destOrd="0" presId="urn:microsoft.com/office/officeart/2005/8/layout/pyramid2"/>
    <dgm:cxn modelId="{5DD1F0CC-7A52-449A-AB06-EC0819F24DAF}" srcId="{E775D1FE-58F4-42FE-A3E1-0B5F4A6F0754}" destId="{0B11FEA1-7464-4E53-BDFE-AC096A5742B8}" srcOrd="0" destOrd="0" parTransId="{7C4B91D8-8143-497F-83A2-ADCC9483B9DC}" sibTransId="{7F718479-3179-4F66-AEC2-08C69CD242DD}"/>
    <dgm:cxn modelId="{18CD70FD-72E8-4335-811F-EC89566E507B}" srcId="{E775D1FE-58F4-42FE-A3E1-0B5F4A6F0754}" destId="{F6FD98E0-0F9C-4777-B30D-CA35FAB9D806}" srcOrd="1" destOrd="0" parTransId="{13D0BB0E-2B8E-478C-97D6-5AEDD464B51D}" sibTransId="{8E92C7DE-4859-4B78-88E6-A5674C20C611}"/>
    <dgm:cxn modelId="{9E70B8FD-C780-45E8-A201-EE269680671B}" type="presOf" srcId="{E775D1FE-58F4-42FE-A3E1-0B5F4A6F0754}" destId="{790C8529-A278-4118-80AA-401CE6D3F9DD}" srcOrd="0" destOrd="0" presId="urn:microsoft.com/office/officeart/2005/8/layout/pyramid2"/>
    <dgm:cxn modelId="{9C44997A-99AB-424A-8834-5422DA27B05E}" type="presParOf" srcId="{790C8529-A278-4118-80AA-401CE6D3F9DD}" destId="{00E09C99-DC3A-44EF-9D1D-D378BA91B328}" srcOrd="0" destOrd="0" presId="urn:microsoft.com/office/officeart/2005/8/layout/pyramid2"/>
    <dgm:cxn modelId="{5FD86259-9B4B-4C0F-9C07-B1C62EE6CC4F}" type="presParOf" srcId="{790C8529-A278-4118-80AA-401CE6D3F9DD}" destId="{E578F920-4C9E-4307-AC9C-B163133895E1}" srcOrd="1" destOrd="0" presId="urn:microsoft.com/office/officeart/2005/8/layout/pyramid2"/>
    <dgm:cxn modelId="{18469421-7442-428C-B03C-6DC7F823339B}" type="presParOf" srcId="{E578F920-4C9E-4307-AC9C-B163133895E1}" destId="{61604506-1EE0-4ED7-9C39-E1A29560BC62}" srcOrd="0" destOrd="0" presId="urn:microsoft.com/office/officeart/2005/8/layout/pyramid2"/>
    <dgm:cxn modelId="{5B374440-A537-43F2-9537-8033E72BCC97}" type="presParOf" srcId="{E578F920-4C9E-4307-AC9C-B163133895E1}" destId="{D14D08C1-BEB6-47D4-B982-E57213847DE3}" srcOrd="1" destOrd="0" presId="urn:microsoft.com/office/officeart/2005/8/layout/pyramid2"/>
    <dgm:cxn modelId="{95B30584-A62B-4818-B597-1F5711375A47}" type="presParOf" srcId="{E578F920-4C9E-4307-AC9C-B163133895E1}" destId="{516C2B60-2C3B-4848-9D04-E27BB58AA2A3}" srcOrd="2" destOrd="0" presId="urn:microsoft.com/office/officeart/2005/8/layout/pyramid2"/>
    <dgm:cxn modelId="{8FA1B35C-4F70-404E-873C-24C40864FE9F}" type="presParOf" srcId="{E578F920-4C9E-4307-AC9C-B163133895E1}" destId="{0CFE3D70-BA6E-4375-A049-2ACE926C28F2}" srcOrd="3" destOrd="0" presId="urn:microsoft.com/office/officeart/2005/8/layout/pyramid2"/>
    <dgm:cxn modelId="{48C2E80E-135C-4099-B4CF-20A5E7E9E7B0}" type="presParOf" srcId="{E578F920-4C9E-4307-AC9C-B163133895E1}" destId="{A6BB0E0C-DBA7-43A6-8368-A4B198204A4D}" srcOrd="4" destOrd="0" presId="urn:microsoft.com/office/officeart/2005/8/layout/pyramid2"/>
    <dgm:cxn modelId="{A12B73A8-5111-419F-8B9B-40BC9A0A26BE}" type="presParOf" srcId="{E578F920-4C9E-4307-AC9C-B163133895E1}" destId="{DE755672-020B-49D5-A2F7-1E81F525274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DE34C-20C6-4E90-98FB-BD0382AC6049}">
      <dsp:nvSpPr>
        <dsp:cNvPr id="0" name=""/>
        <dsp:cNvSpPr/>
      </dsp:nvSpPr>
      <dsp:spPr>
        <a:xfrm>
          <a:off x="0" y="1625600"/>
          <a:ext cx="10583056"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D0110F-CDC5-4B46-85B4-A7AD9B2B2BB2}">
      <dsp:nvSpPr>
        <dsp:cNvPr id="0" name=""/>
        <dsp:cNvSpPr/>
      </dsp:nvSpPr>
      <dsp:spPr>
        <a:xfrm>
          <a:off x="523" y="0"/>
          <a:ext cx="190095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tr-TR" sz="1800" b="1" kern="1200" dirty="0">
              <a:solidFill>
                <a:srgbClr val="FF0000"/>
              </a:solidFill>
            </a:rPr>
            <a:t>Policy Formulati</a:t>
          </a:r>
          <a:r>
            <a:rPr lang="en-US" sz="1800" b="1" kern="1200" dirty="0">
              <a:solidFill>
                <a:srgbClr val="FF0000"/>
              </a:solidFill>
            </a:rPr>
            <a:t>o</a:t>
          </a:r>
          <a:r>
            <a:rPr lang="tr-TR" sz="1800" b="1" kern="1200" dirty="0">
              <a:solidFill>
                <a:srgbClr val="FF0000"/>
              </a:solidFill>
            </a:rPr>
            <a:t>n</a:t>
          </a:r>
        </a:p>
      </dsp:txBody>
      <dsp:txXfrm>
        <a:off x="523" y="0"/>
        <a:ext cx="1900954" cy="2167466"/>
      </dsp:txXfrm>
    </dsp:sp>
    <dsp:sp modelId="{1180C9F6-068D-49FB-A89D-801A7999EA79}">
      <dsp:nvSpPr>
        <dsp:cNvPr id="0" name=""/>
        <dsp:cNvSpPr/>
      </dsp:nvSpPr>
      <dsp:spPr>
        <a:xfrm>
          <a:off x="680067"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9A190-2074-4359-BD0B-F5563A16FC42}">
      <dsp:nvSpPr>
        <dsp:cNvPr id="0" name=""/>
        <dsp:cNvSpPr/>
      </dsp:nvSpPr>
      <dsp:spPr>
        <a:xfrm>
          <a:off x="1931213" y="3251200"/>
          <a:ext cx="214487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tr-TR" sz="1800" b="1" kern="1200" dirty="0">
              <a:solidFill>
                <a:srgbClr val="FF0000"/>
              </a:solidFill>
            </a:rPr>
            <a:t>Communication </a:t>
          </a:r>
        </a:p>
        <a:p>
          <a:pPr marL="0" lvl="0" indent="0" algn="ctr" defTabSz="800100">
            <a:lnSpc>
              <a:spcPct val="90000"/>
            </a:lnSpc>
            <a:spcBef>
              <a:spcPct val="0"/>
            </a:spcBef>
            <a:spcAft>
              <a:spcPct val="35000"/>
            </a:spcAft>
            <a:buNone/>
          </a:pPr>
          <a:r>
            <a:rPr lang="tr-TR" sz="1800" b="1" kern="1200" dirty="0" err="1">
              <a:solidFill>
                <a:srgbClr val="FF0000"/>
              </a:solidFill>
            </a:rPr>
            <a:t>Strategy</a:t>
          </a:r>
          <a:r>
            <a:rPr lang="tr-TR" sz="1800" b="1" kern="1200" dirty="0">
              <a:solidFill>
                <a:srgbClr val="FF0000"/>
              </a:solidFill>
            </a:rPr>
            <a:t> v1</a:t>
          </a:r>
        </a:p>
      </dsp:txBody>
      <dsp:txXfrm>
        <a:off x="1931213" y="3251200"/>
        <a:ext cx="2144871" cy="2167466"/>
      </dsp:txXfrm>
    </dsp:sp>
    <dsp:sp modelId="{CE05CDB7-C409-4AB0-99DB-70C835588074}">
      <dsp:nvSpPr>
        <dsp:cNvPr id="0" name=""/>
        <dsp:cNvSpPr/>
      </dsp:nvSpPr>
      <dsp:spPr>
        <a:xfrm>
          <a:off x="2732716"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E086B6-19FD-44F0-8172-6549012306F0}">
      <dsp:nvSpPr>
        <dsp:cNvPr id="0" name=""/>
        <dsp:cNvSpPr/>
      </dsp:nvSpPr>
      <dsp:spPr>
        <a:xfrm>
          <a:off x="4105821" y="0"/>
          <a:ext cx="159791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tr-TR" sz="1800" b="1" kern="1200" dirty="0" err="1"/>
            <a:t>Policy</a:t>
          </a:r>
          <a:r>
            <a:rPr lang="tr-TR" sz="1800" b="1" kern="1200" dirty="0"/>
            <a:t> </a:t>
          </a:r>
          <a:r>
            <a:rPr lang="tr-TR" sz="1800" b="1" kern="1200" dirty="0" err="1"/>
            <a:t>Formulation</a:t>
          </a:r>
          <a:r>
            <a:rPr lang="tr-TR" sz="1800" b="1" kern="1200" dirty="0"/>
            <a:t> </a:t>
          </a:r>
          <a:r>
            <a:rPr lang="tr-TR" sz="1800" b="1" kern="1200" dirty="0" err="1"/>
            <a:t>Revision</a:t>
          </a:r>
          <a:r>
            <a:rPr lang="tr-TR" sz="1800" b="1" kern="1200" dirty="0"/>
            <a:t> </a:t>
          </a:r>
        </a:p>
      </dsp:txBody>
      <dsp:txXfrm>
        <a:off x="4105821" y="0"/>
        <a:ext cx="1597911" cy="2167466"/>
      </dsp:txXfrm>
    </dsp:sp>
    <dsp:sp modelId="{A748C78D-24EF-4066-B500-A3757AD5DB2C}">
      <dsp:nvSpPr>
        <dsp:cNvPr id="0" name=""/>
        <dsp:cNvSpPr/>
      </dsp:nvSpPr>
      <dsp:spPr>
        <a:xfrm>
          <a:off x="4633843"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DB696-5B7F-43C6-A4BA-26E99395102F}">
      <dsp:nvSpPr>
        <dsp:cNvPr id="0" name=""/>
        <dsp:cNvSpPr/>
      </dsp:nvSpPr>
      <dsp:spPr>
        <a:xfrm>
          <a:off x="5733468" y="3251200"/>
          <a:ext cx="217972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tr-TR" sz="1800" b="1" kern="1200" dirty="0"/>
            <a:t>Communication </a:t>
          </a:r>
          <a:r>
            <a:rPr lang="tr-TR" sz="1800" b="1" kern="1200" dirty="0" err="1"/>
            <a:t>Strategy</a:t>
          </a:r>
          <a:r>
            <a:rPr lang="tr-TR" sz="1800" b="1" kern="1200" dirty="0"/>
            <a:t> v2</a:t>
          </a:r>
        </a:p>
      </dsp:txBody>
      <dsp:txXfrm>
        <a:off x="5733468" y="3251200"/>
        <a:ext cx="2179721" cy="2167466"/>
      </dsp:txXfrm>
    </dsp:sp>
    <dsp:sp modelId="{FCD24050-A9F9-418A-8739-490A695469F5}">
      <dsp:nvSpPr>
        <dsp:cNvPr id="0" name=""/>
        <dsp:cNvSpPr/>
      </dsp:nvSpPr>
      <dsp:spPr>
        <a:xfrm>
          <a:off x="6552395"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7049AD-65B1-426A-8D0B-FA8442D1DDD0}">
      <dsp:nvSpPr>
        <dsp:cNvPr id="0" name=""/>
        <dsp:cNvSpPr/>
      </dsp:nvSpPr>
      <dsp:spPr>
        <a:xfrm>
          <a:off x="7942925" y="0"/>
          <a:ext cx="158130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tr-TR" sz="1800" b="1" kern="1200" dirty="0" err="1"/>
            <a:t>Policy</a:t>
          </a:r>
          <a:r>
            <a:rPr lang="tr-TR" sz="1800" b="1" kern="1200" dirty="0"/>
            <a:t> Adaptation</a:t>
          </a:r>
        </a:p>
      </dsp:txBody>
      <dsp:txXfrm>
        <a:off x="7942925" y="0"/>
        <a:ext cx="1581301" cy="2167466"/>
      </dsp:txXfrm>
    </dsp:sp>
    <dsp:sp modelId="{FB76556C-3279-40B2-8B32-BFB806306D0E}">
      <dsp:nvSpPr>
        <dsp:cNvPr id="0" name=""/>
        <dsp:cNvSpPr/>
      </dsp:nvSpPr>
      <dsp:spPr>
        <a:xfrm>
          <a:off x="8462643"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09C99-DC3A-44EF-9D1D-D378BA91B328}">
      <dsp:nvSpPr>
        <dsp:cNvPr id="0" name=""/>
        <dsp:cNvSpPr/>
      </dsp:nvSpPr>
      <dsp:spPr>
        <a:xfrm>
          <a:off x="806133" y="0"/>
          <a:ext cx="5186459" cy="518645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04506-1EE0-4ED7-9C39-E1A29560BC62}">
      <dsp:nvSpPr>
        <dsp:cNvPr id="0" name=""/>
        <dsp:cNvSpPr/>
      </dsp:nvSpPr>
      <dsp:spPr>
        <a:xfrm>
          <a:off x="3399363" y="521431"/>
          <a:ext cx="3371198" cy="1227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err="1"/>
            <a:t>Carbon</a:t>
          </a:r>
          <a:r>
            <a:rPr lang="tr-TR" sz="3200" kern="1200" dirty="0"/>
            <a:t> </a:t>
          </a:r>
          <a:r>
            <a:rPr lang="tr-TR" sz="3200" kern="1200" dirty="0" err="1"/>
            <a:t>Pricing</a:t>
          </a:r>
          <a:endParaRPr lang="tr-TR" sz="3200" kern="1200" dirty="0"/>
        </a:p>
      </dsp:txBody>
      <dsp:txXfrm>
        <a:off x="3459296" y="581364"/>
        <a:ext cx="3251332" cy="1107866"/>
      </dsp:txXfrm>
    </dsp:sp>
    <dsp:sp modelId="{516C2B60-2C3B-4848-9D04-E27BB58AA2A3}">
      <dsp:nvSpPr>
        <dsp:cNvPr id="0" name=""/>
        <dsp:cNvSpPr/>
      </dsp:nvSpPr>
      <dsp:spPr>
        <a:xfrm>
          <a:off x="3399363" y="1902630"/>
          <a:ext cx="3371198" cy="1227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err="1"/>
            <a:t>Risks</a:t>
          </a:r>
          <a:r>
            <a:rPr lang="tr-TR" sz="3200" kern="1200" dirty="0"/>
            <a:t> &amp; </a:t>
          </a:r>
          <a:r>
            <a:rPr lang="tr-TR" sz="3200" kern="1200" dirty="0" err="1"/>
            <a:t>Opportunities</a:t>
          </a:r>
          <a:endParaRPr lang="tr-TR" sz="3200" kern="1200" dirty="0"/>
        </a:p>
      </dsp:txBody>
      <dsp:txXfrm>
        <a:off x="3459296" y="1962563"/>
        <a:ext cx="3251332" cy="1107866"/>
      </dsp:txXfrm>
    </dsp:sp>
    <dsp:sp modelId="{A6BB0E0C-DBA7-43A6-8368-A4B198204A4D}">
      <dsp:nvSpPr>
        <dsp:cNvPr id="0" name=""/>
        <dsp:cNvSpPr/>
      </dsp:nvSpPr>
      <dsp:spPr>
        <a:xfrm>
          <a:off x="3399363" y="3283828"/>
          <a:ext cx="3371198" cy="1227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err="1"/>
            <a:t>Climate</a:t>
          </a:r>
          <a:r>
            <a:rPr lang="tr-TR" sz="3200" kern="1200" dirty="0"/>
            <a:t> </a:t>
          </a:r>
          <a:r>
            <a:rPr lang="tr-TR" sz="3200" kern="1200" dirty="0" err="1"/>
            <a:t>Change</a:t>
          </a:r>
          <a:endParaRPr lang="tr-TR" sz="3200" kern="1200" dirty="0"/>
        </a:p>
      </dsp:txBody>
      <dsp:txXfrm>
        <a:off x="3459296" y="3343761"/>
        <a:ext cx="3251332" cy="11078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92968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i="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a:t>
            </a:r>
            <a:endParaRPr sz="1100"/>
          </a:p>
        </p:txBody>
      </p:sp>
      <p:sp>
        <p:nvSpPr>
          <p:cNvPr id="410" name="Google Shape;410;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629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a:t>
            </a:r>
            <a:endParaRPr sz="1100"/>
          </a:p>
        </p:txBody>
      </p:sp>
      <p:sp>
        <p:nvSpPr>
          <p:cNvPr id="410" name="Google Shape;410;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a:t>
            </a:r>
            <a:endParaRPr sz="1100"/>
          </a:p>
        </p:txBody>
      </p:sp>
      <p:sp>
        <p:nvSpPr>
          <p:cNvPr id="410" name="Google Shape;410;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99" name="Google Shape;29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57709"/>
            <a:ext cx="10515600" cy="382119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3">
            <a:alphaModFix/>
          </a:blip>
          <a:srcRect/>
          <a:stretch/>
        </p:blipFill>
        <p:spPr>
          <a:xfrm>
            <a:off x="3995760" y="5965402"/>
            <a:ext cx="2004650" cy="390948"/>
          </a:xfrm>
          <a:prstGeom prst="rect">
            <a:avLst/>
          </a:prstGeom>
          <a:noFill/>
          <a:ln>
            <a:noFill/>
          </a:ln>
        </p:spPr>
      </p:pic>
      <p:pic>
        <p:nvPicPr>
          <p:cNvPr id="16" name="Google Shape;16;p1" descr="Image result for pmr partnership market readiness"/>
          <p:cNvPicPr preferRelativeResize="0"/>
          <p:nvPr/>
        </p:nvPicPr>
        <p:blipFill rotWithShape="1">
          <a:blip r:embed="rId14">
            <a:alphaModFix/>
          </a:blip>
          <a:srcRect/>
          <a:stretch/>
        </p:blipFill>
        <p:spPr>
          <a:xfrm>
            <a:off x="6148749" y="5906548"/>
            <a:ext cx="2004651" cy="4053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bmedia.blob.core.windows.net/asset-58fe5d08-dc57-4883-be08-81ffdba9d66d/tamam%C4%B1_960x540_1500.mp4?sv=2015-07-08&amp;amp;sr=c&amp;amp;si=716e4b0f-158c-40fb-bd0f-cd9a4f12038d&amp;amp;sig=RHyz2okQPXPIV6okW/EFndlOUb7jPGldwaHEoh1DFSU%3D&amp;amp;se=2018-08-17T10:29:14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E54"/>
              </a:buClr>
              <a:buSzPts val="6000"/>
              <a:buFont typeface="Questrial"/>
              <a:buNone/>
            </a:pPr>
            <a:r>
              <a:rPr lang="en-US" b="1" dirty="0">
                <a:solidFill>
                  <a:srgbClr val="002E54"/>
                </a:solidFill>
                <a:latin typeface="Questrial"/>
                <a:ea typeface="Questrial"/>
                <a:cs typeface="Questrial"/>
                <a:sym typeface="Questrial"/>
              </a:rPr>
              <a:t>Case study Turkey </a:t>
            </a:r>
            <a:endParaRPr b="1" dirty="0">
              <a:solidFill>
                <a:srgbClr val="002E54"/>
              </a:solidFill>
              <a:latin typeface="Questrial"/>
              <a:ea typeface="Questrial"/>
              <a:cs typeface="Questrial"/>
              <a:sym typeface="Questrial"/>
            </a:endParaRPr>
          </a:p>
        </p:txBody>
      </p:sp>
      <p:sp>
        <p:nvSpPr>
          <p:cNvPr id="92" name="Google Shape;92;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dirty="0"/>
          </a:p>
          <a:p>
            <a:pPr marL="0" lvl="0" indent="0" algn="ctr" rtl="0">
              <a:lnSpc>
                <a:spcPct val="90000"/>
              </a:lnSpc>
              <a:spcBef>
                <a:spcPts val="1000"/>
              </a:spcBef>
              <a:spcAft>
                <a:spcPts val="0"/>
              </a:spcAft>
              <a:buClr>
                <a:schemeClr val="dk1"/>
              </a:buClr>
              <a:buSzPts val="2400"/>
              <a:buNone/>
            </a:pPr>
            <a:r>
              <a:rPr lang="en-US" dirty="0">
                <a:latin typeface="Questrial"/>
                <a:ea typeface="Questrial"/>
                <a:cs typeface="Questrial"/>
                <a:sym typeface="Questrial"/>
              </a:rPr>
              <a:t>Carbon Pricing Communications Training </a:t>
            </a:r>
            <a:endParaRPr dirty="0"/>
          </a:p>
          <a:p>
            <a:pPr marL="0" lvl="0" indent="0" algn="ctr" rtl="0">
              <a:lnSpc>
                <a:spcPct val="90000"/>
              </a:lnSpc>
              <a:spcBef>
                <a:spcPts val="1000"/>
              </a:spcBef>
              <a:spcAft>
                <a:spcPts val="0"/>
              </a:spcAft>
              <a:buClr>
                <a:schemeClr val="dk1"/>
              </a:buClr>
              <a:buSzPts val="2400"/>
              <a:buNone/>
            </a:pPr>
            <a:r>
              <a:rPr lang="en-US" b="1" dirty="0">
                <a:solidFill>
                  <a:srgbClr val="F04B22"/>
                </a:solidFill>
                <a:latin typeface="Questrial"/>
                <a:ea typeface="Questrial"/>
                <a:cs typeface="Questrial"/>
                <a:sym typeface="Questrial"/>
              </a:rPr>
              <a:t>Banu Buyurgan</a:t>
            </a:r>
            <a:endParaRPr b="1" dirty="0">
              <a:solidFill>
                <a:srgbClr val="F04B22"/>
              </a:solidFill>
              <a:latin typeface="Questrial"/>
              <a:ea typeface="Questrial"/>
              <a:cs typeface="Questrial"/>
              <a:sym typeface="Quest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buClr>
                <a:srgbClr val="002E54"/>
              </a:buClr>
              <a:buSzPts val="4860"/>
            </a:pPr>
            <a:r>
              <a:rPr lang="tr-TR" sz="5400" dirty="0" err="1">
                <a:solidFill>
                  <a:srgbClr val="002E54"/>
                </a:solidFill>
                <a:latin typeface="Questrial"/>
              </a:rPr>
              <a:t>Narrative</a:t>
            </a:r>
            <a:r>
              <a:rPr lang="tr-TR" sz="5400" dirty="0">
                <a:solidFill>
                  <a:srgbClr val="002E54"/>
                </a:solidFill>
                <a:latin typeface="Questrial"/>
              </a:rPr>
              <a:t> </a:t>
            </a:r>
            <a:r>
              <a:rPr lang="tr-TR" sz="5400" dirty="0" err="1">
                <a:solidFill>
                  <a:srgbClr val="002E54"/>
                </a:solidFill>
                <a:latin typeface="Questrial"/>
              </a:rPr>
              <a:t>Strategy</a:t>
            </a:r>
            <a:br>
              <a:rPr lang="tr-TR" sz="5400" dirty="0">
                <a:solidFill>
                  <a:srgbClr val="002E54"/>
                </a:solidFill>
                <a:latin typeface="Questrial"/>
              </a:rPr>
            </a:br>
            <a:r>
              <a:rPr lang="tr-TR" sz="5400" dirty="0" err="1">
                <a:solidFill>
                  <a:srgbClr val="002E54"/>
                </a:solidFill>
                <a:latin typeface="Questrial"/>
              </a:rPr>
              <a:t>Prioritization</a:t>
            </a:r>
            <a:endParaRPr lang="tr-TR" sz="5400" dirty="0">
              <a:solidFill>
                <a:srgbClr val="002E54"/>
              </a:solidFill>
              <a:latin typeface="Questrial"/>
            </a:endParaRPr>
          </a:p>
        </p:txBody>
      </p:sp>
      <p:sp>
        <p:nvSpPr>
          <p:cNvPr id="3" name="Metin Yer Tutucusu 2"/>
          <p:cNvSpPr>
            <a:spLocks noGrp="1"/>
          </p:cNvSpPr>
          <p:nvPr>
            <p:ph type="body" idx="1"/>
          </p:nvPr>
        </p:nvSpPr>
        <p:spPr/>
        <p:txBody>
          <a:bodyPr/>
          <a:lstStyle/>
          <a:p>
            <a:pPr marL="114300" indent="0">
              <a:buNone/>
            </a:pPr>
            <a:r>
              <a:rPr lang="en-GB" dirty="0"/>
              <a:t>Carbon pricing</a:t>
            </a:r>
            <a:r>
              <a:rPr lang="tr-TR" dirty="0"/>
              <a:t>  is </a:t>
            </a:r>
            <a:r>
              <a:rPr lang="tr-TR" dirty="0" err="1"/>
              <a:t>for</a:t>
            </a:r>
            <a:r>
              <a:rPr lang="tr-TR" dirty="0"/>
              <a:t> </a:t>
            </a:r>
            <a:r>
              <a:rPr lang="tr-TR" dirty="0" err="1"/>
              <a:t>modernisation</a:t>
            </a:r>
            <a:r>
              <a:rPr lang="tr-TR" dirty="0"/>
              <a:t> of </a:t>
            </a:r>
          </a:p>
          <a:p>
            <a:pPr marL="114300" indent="0">
              <a:buNone/>
            </a:pPr>
            <a:r>
              <a:rPr lang="tr-TR" dirty="0" err="1"/>
              <a:t>our</a:t>
            </a:r>
            <a:r>
              <a:rPr lang="tr-TR" dirty="0"/>
              <a:t> </a:t>
            </a:r>
            <a:r>
              <a:rPr lang="tr-TR" dirty="0" err="1"/>
              <a:t>econmy</a:t>
            </a:r>
            <a:r>
              <a:rPr lang="tr-TR" dirty="0"/>
              <a:t> (</a:t>
            </a:r>
            <a:r>
              <a:rPr lang="tr-TR" dirty="0" err="1"/>
              <a:t>green</a:t>
            </a:r>
            <a:r>
              <a:rPr lang="tr-TR" dirty="0"/>
              <a:t> </a:t>
            </a:r>
            <a:r>
              <a:rPr lang="tr-TR" dirty="0" err="1"/>
              <a:t>economy</a:t>
            </a:r>
            <a:r>
              <a:rPr lang="tr-TR" dirty="0"/>
              <a:t>, </a:t>
            </a:r>
            <a:r>
              <a:rPr lang="tr-TR" dirty="0" err="1"/>
              <a:t>income</a:t>
            </a:r>
            <a:r>
              <a:rPr lang="tr-TR" dirty="0"/>
              <a:t> </a:t>
            </a:r>
          </a:p>
          <a:p>
            <a:pPr marL="114300" indent="0">
              <a:buNone/>
            </a:pPr>
            <a:r>
              <a:rPr lang="tr-TR" dirty="0" err="1"/>
              <a:t>and</a:t>
            </a:r>
            <a:r>
              <a:rPr lang="tr-TR" dirty="0"/>
              <a:t> </a:t>
            </a:r>
            <a:r>
              <a:rPr lang="tr-TR" dirty="0" err="1"/>
              <a:t>job</a:t>
            </a:r>
            <a:r>
              <a:rPr lang="tr-TR" dirty="0"/>
              <a:t> </a:t>
            </a:r>
            <a:r>
              <a:rPr lang="tr-TR" dirty="0" err="1"/>
              <a:t>opportunities</a:t>
            </a:r>
            <a:r>
              <a:rPr lang="tr-TR" dirty="0"/>
              <a:t>, global </a:t>
            </a:r>
          </a:p>
          <a:p>
            <a:pPr marL="114300" indent="0">
              <a:buNone/>
            </a:pPr>
            <a:r>
              <a:rPr lang="tr-TR" dirty="0" err="1"/>
              <a:t>competitiveness</a:t>
            </a:r>
            <a:r>
              <a:rPr lang="tr-TR" dirty="0"/>
              <a:t> </a:t>
            </a:r>
            <a:r>
              <a:rPr lang="tr-TR" dirty="0" err="1"/>
              <a:t>and</a:t>
            </a:r>
            <a:r>
              <a:rPr lang="tr-TR" dirty="0"/>
              <a:t> </a:t>
            </a:r>
            <a:r>
              <a:rPr lang="en-US" dirty="0"/>
              <a:t>c</a:t>
            </a:r>
            <a:r>
              <a:rPr lang="tr-TR" dirty="0"/>
              <a:t>o</a:t>
            </a:r>
            <a:r>
              <a:rPr lang="en-US" dirty="0"/>
              <a:t>-</a:t>
            </a:r>
            <a:r>
              <a:rPr lang="tr-TR" dirty="0" err="1"/>
              <a:t>benefits</a:t>
            </a:r>
            <a:r>
              <a:rPr lang="tr-TR" dirty="0"/>
              <a:t>) </a:t>
            </a:r>
            <a:r>
              <a:rPr lang="tr-TR" dirty="0" err="1"/>
              <a:t>and</a:t>
            </a:r>
            <a:r>
              <a:rPr lang="tr-TR" dirty="0"/>
              <a:t> </a:t>
            </a:r>
          </a:p>
          <a:p>
            <a:pPr marL="114300" indent="0">
              <a:buNone/>
            </a:pPr>
            <a:r>
              <a:rPr lang="tr-TR" dirty="0" err="1"/>
              <a:t>the</a:t>
            </a:r>
            <a:r>
              <a:rPr lang="tr-TR" dirty="0"/>
              <a:t> </a:t>
            </a:r>
            <a:r>
              <a:rPr lang="tr-TR" dirty="0" err="1"/>
              <a:t>energy</a:t>
            </a:r>
            <a:r>
              <a:rPr lang="tr-TR" dirty="0"/>
              <a:t> </a:t>
            </a:r>
            <a:r>
              <a:rPr lang="tr-TR" dirty="0" err="1"/>
              <a:t>sector</a:t>
            </a:r>
            <a:r>
              <a:rPr lang="tr-TR" dirty="0"/>
              <a:t> (</a:t>
            </a:r>
            <a:r>
              <a:rPr lang="tr-TR" dirty="0" err="1"/>
              <a:t>renewable</a:t>
            </a:r>
            <a:r>
              <a:rPr lang="tr-TR" dirty="0"/>
              <a:t> </a:t>
            </a:r>
          </a:p>
          <a:p>
            <a:pPr marL="114300" indent="0">
              <a:buNone/>
            </a:pPr>
            <a:r>
              <a:rPr lang="en-GB" dirty="0"/>
              <a:t>energy transition</a:t>
            </a:r>
            <a:r>
              <a:rPr lang="tr-TR" dirty="0"/>
              <a:t> </a:t>
            </a:r>
            <a:r>
              <a:rPr lang="tr-TR" dirty="0" err="1"/>
              <a:t>and</a:t>
            </a:r>
            <a:r>
              <a:rPr lang="tr-TR" dirty="0"/>
              <a:t> </a:t>
            </a:r>
            <a:r>
              <a:rPr lang="tr-TR" dirty="0" err="1"/>
              <a:t>clean</a:t>
            </a:r>
            <a:r>
              <a:rPr lang="tr-TR" dirty="0"/>
              <a:t> </a:t>
            </a:r>
          </a:p>
          <a:p>
            <a:pPr marL="114300" indent="0">
              <a:buNone/>
            </a:pPr>
            <a:r>
              <a:rPr lang="tr-TR" dirty="0" err="1"/>
              <a:t>energy</a:t>
            </a:r>
            <a:r>
              <a:rPr lang="tr-TR" dirty="0"/>
              <a:t>)</a:t>
            </a:r>
            <a:r>
              <a:rPr lang="tr-TR" b="1" dirty="0"/>
              <a:t>.</a:t>
            </a:r>
          </a:p>
          <a:p>
            <a:pPr marL="114300" indent="0">
              <a:buNone/>
            </a:pPr>
            <a:endParaRPr lang="tr-TR" b="1" dirty="0"/>
          </a:p>
          <a:p>
            <a:endParaRPr lang="tr-TR" dirty="0"/>
          </a:p>
        </p:txBody>
      </p:sp>
      <p:graphicFrame>
        <p:nvGraphicFramePr>
          <p:cNvPr id="5" name="Diyagram 4"/>
          <p:cNvGraphicFramePr/>
          <p:nvPr>
            <p:extLst>
              <p:ext uri="{D42A27DB-BD31-4B8C-83A1-F6EECF244321}">
                <p14:modId xmlns:p14="http://schemas.microsoft.com/office/powerpoint/2010/main" val="1546841720"/>
              </p:ext>
            </p:extLst>
          </p:nvPr>
        </p:nvGraphicFramePr>
        <p:xfrm>
          <a:off x="4615305" y="719664"/>
          <a:ext cx="7576695" cy="518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24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002E54"/>
                </a:solidFill>
                <a:latin typeface="Questrial"/>
              </a:rPr>
              <a:t>How </a:t>
            </a:r>
            <a:r>
              <a:rPr lang="en-US" dirty="0">
                <a:solidFill>
                  <a:srgbClr val="002E54"/>
                </a:solidFill>
                <a:latin typeface="Questrial"/>
              </a:rPr>
              <a:t>can </a:t>
            </a:r>
            <a:r>
              <a:rPr lang="tr-TR" dirty="0" err="1">
                <a:solidFill>
                  <a:srgbClr val="002E54"/>
                </a:solidFill>
                <a:latin typeface="Questrial"/>
              </a:rPr>
              <a:t>engage</a:t>
            </a:r>
            <a:r>
              <a:rPr lang="tr-TR" dirty="0">
                <a:solidFill>
                  <a:srgbClr val="002E54"/>
                </a:solidFill>
                <a:latin typeface="Questrial"/>
              </a:rPr>
              <a:t> </a:t>
            </a:r>
            <a:r>
              <a:rPr lang="tr-TR" dirty="0" err="1">
                <a:solidFill>
                  <a:srgbClr val="002E54"/>
                </a:solidFill>
                <a:latin typeface="Questrial"/>
              </a:rPr>
              <a:t>the</a:t>
            </a:r>
            <a:r>
              <a:rPr lang="tr-TR" dirty="0">
                <a:solidFill>
                  <a:srgbClr val="002E54"/>
                </a:solidFill>
                <a:latin typeface="Questrial"/>
              </a:rPr>
              <a:t> </a:t>
            </a:r>
            <a:r>
              <a:rPr lang="tr-TR" dirty="0" err="1">
                <a:solidFill>
                  <a:srgbClr val="002E54"/>
                </a:solidFill>
                <a:latin typeface="Questrial"/>
              </a:rPr>
              <a:t>businesses</a:t>
            </a:r>
            <a:r>
              <a:rPr lang="tr-TR" dirty="0">
                <a:solidFill>
                  <a:srgbClr val="002E54"/>
                </a:solidFill>
                <a:latin typeface="Questrial"/>
              </a:rPr>
              <a:t> </a:t>
            </a:r>
            <a:r>
              <a:rPr lang="tr-TR" dirty="0" err="1">
                <a:solidFill>
                  <a:srgbClr val="002E54"/>
                </a:solidFill>
                <a:latin typeface="Questrial"/>
              </a:rPr>
              <a:t>and</a:t>
            </a:r>
            <a:r>
              <a:rPr lang="tr-TR" dirty="0">
                <a:solidFill>
                  <a:srgbClr val="002E54"/>
                </a:solidFill>
                <a:latin typeface="Questrial"/>
              </a:rPr>
              <a:t> </a:t>
            </a:r>
            <a:r>
              <a:rPr lang="tr-TR" dirty="0" err="1">
                <a:solidFill>
                  <a:srgbClr val="002E54"/>
                </a:solidFill>
                <a:latin typeface="Questrial"/>
              </a:rPr>
              <a:t>carbon</a:t>
            </a:r>
            <a:r>
              <a:rPr lang="tr-TR" dirty="0">
                <a:solidFill>
                  <a:srgbClr val="002E54"/>
                </a:solidFill>
                <a:latin typeface="Questrial"/>
              </a:rPr>
              <a:t> </a:t>
            </a:r>
            <a:r>
              <a:rPr lang="tr-TR" dirty="0" err="1">
                <a:solidFill>
                  <a:srgbClr val="002E54"/>
                </a:solidFill>
                <a:latin typeface="Questrial"/>
              </a:rPr>
              <a:t>intensive</a:t>
            </a:r>
            <a:r>
              <a:rPr lang="tr-TR" dirty="0">
                <a:solidFill>
                  <a:srgbClr val="002E54"/>
                </a:solidFill>
                <a:latin typeface="Questrial"/>
              </a:rPr>
              <a:t> </a:t>
            </a:r>
            <a:r>
              <a:rPr lang="tr-TR" dirty="0" err="1">
                <a:solidFill>
                  <a:srgbClr val="002E54"/>
                </a:solidFill>
                <a:latin typeface="Questrial"/>
              </a:rPr>
              <a:t>indusrty</a:t>
            </a:r>
            <a:r>
              <a:rPr lang="tr-TR" dirty="0">
                <a:solidFill>
                  <a:srgbClr val="002E54"/>
                </a:solidFill>
                <a:latin typeface="Questrial"/>
              </a:rPr>
              <a:t> ? </a:t>
            </a:r>
            <a:endParaRPr lang="tr-TR" dirty="0"/>
          </a:p>
        </p:txBody>
      </p:sp>
      <p:sp>
        <p:nvSpPr>
          <p:cNvPr id="3" name="Metin Yer Tutucusu 2"/>
          <p:cNvSpPr>
            <a:spLocks noGrp="1"/>
          </p:cNvSpPr>
          <p:nvPr>
            <p:ph type="body" idx="1"/>
          </p:nvPr>
        </p:nvSpPr>
        <p:spPr>
          <a:xfrm>
            <a:off x="793230" y="1842719"/>
            <a:ext cx="10515600" cy="3821196"/>
          </a:xfrm>
        </p:spPr>
        <p:txBody>
          <a:bodyPr/>
          <a:lstStyle/>
          <a:p>
            <a:r>
              <a:rPr lang="en-GB" b="1" dirty="0"/>
              <a:t>Mobilizing the Trusted Communicator</a:t>
            </a:r>
            <a:r>
              <a:rPr lang="tr-TR" b="1" dirty="0"/>
              <a:t>s</a:t>
            </a:r>
            <a:r>
              <a:rPr lang="en-GB" b="1" dirty="0"/>
              <a:t> </a:t>
            </a:r>
            <a:endParaRPr lang="tr-TR" b="1" dirty="0"/>
          </a:p>
          <a:p>
            <a:endParaRPr lang="tr-TR" b="1" dirty="0"/>
          </a:p>
          <a:p>
            <a:endParaRPr lang="tr-TR" b="1" dirty="0"/>
          </a:p>
          <a:p>
            <a:endParaRPr lang="tr-TR" b="1" dirty="0"/>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990026313"/>
              </p:ext>
            </p:extLst>
          </p:nvPr>
        </p:nvGraphicFramePr>
        <p:xfrm>
          <a:off x="1192550" y="2758328"/>
          <a:ext cx="9885180" cy="2682240"/>
        </p:xfrm>
        <a:graphic>
          <a:graphicData uri="http://schemas.openxmlformats.org/drawingml/2006/table">
            <a:tbl>
              <a:tblPr firstRow="1" bandRow="1">
                <a:tableStyleId>{6E62AE6F-EF28-4031-80EA-AE93DE13E11C}</a:tableStyleId>
              </a:tblPr>
              <a:tblGrid>
                <a:gridCol w="2116753">
                  <a:extLst>
                    <a:ext uri="{9D8B030D-6E8A-4147-A177-3AD203B41FA5}">
                      <a16:colId xmlns:a16="http://schemas.microsoft.com/office/drawing/2014/main" val="20000"/>
                    </a:ext>
                  </a:extLst>
                </a:gridCol>
                <a:gridCol w="2193893">
                  <a:extLst>
                    <a:ext uri="{9D8B030D-6E8A-4147-A177-3AD203B41FA5}">
                      <a16:colId xmlns:a16="http://schemas.microsoft.com/office/drawing/2014/main" val="20001"/>
                    </a:ext>
                  </a:extLst>
                </a:gridCol>
                <a:gridCol w="2193893">
                  <a:extLst>
                    <a:ext uri="{9D8B030D-6E8A-4147-A177-3AD203B41FA5}">
                      <a16:colId xmlns:a16="http://schemas.microsoft.com/office/drawing/2014/main" val="20004"/>
                    </a:ext>
                  </a:extLst>
                </a:gridCol>
                <a:gridCol w="1756242">
                  <a:extLst>
                    <a:ext uri="{9D8B030D-6E8A-4147-A177-3AD203B41FA5}">
                      <a16:colId xmlns:a16="http://schemas.microsoft.com/office/drawing/2014/main" val="20002"/>
                    </a:ext>
                  </a:extLst>
                </a:gridCol>
                <a:gridCol w="1624399">
                  <a:extLst>
                    <a:ext uri="{9D8B030D-6E8A-4147-A177-3AD203B41FA5}">
                      <a16:colId xmlns:a16="http://schemas.microsoft.com/office/drawing/2014/main" val="20003"/>
                    </a:ext>
                  </a:extLst>
                </a:gridCol>
              </a:tblGrid>
              <a:tr h="370840">
                <a:tc>
                  <a:txBody>
                    <a:bodyPr/>
                    <a:lstStyle/>
                    <a:p>
                      <a:endParaRPr lang="tr-TR" dirty="0"/>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tr-TR" sz="2000" b="1" i="0" u="none" strike="noStrike" cap="none" dirty="0">
                        <a:solidFill>
                          <a:schemeClr val="lt1"/>
                        </a:solidFill>
                        <a:effectLst/>
                        <a:latin typeface="Calibri"/>
                        <a:ea typeface="Calibri"/>
                        <a:cs typeface="Calibri"/>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b="1" i="0" u="none" strike="noStrike" cap="none" dirty="0">
                          <a:solidFill>
                            <a:schemeClr val="lt1"/>
                          </a:solidFill>
                          <a:effectLst/>
                          <a:latin typeface="Calibri"/>
                          <a:ea typeface="Calibri"/>
                          <a:cs typeface="Calibri"/>
                          <a:sym typeface="Arial"/>
                        </a:rPr>
                        <a:t>The presidents </a:t>
                      </a:r>
                      <a:endParaRPr lang="tr-TR" sz="2000" b="1" i="0" u="none" strike="noStrike" cap="none" dirty="0">
                        <a:solidFill>
                          <a:schemeClr val="lt1"/>
                        </a:solidFill>
                        <a:effectLst/>
                        <a:latin typeface="Calibri"/>
                        <a:ea typeface="Calibri"/>
                        <a:cs typeface="Calibri"/>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b="1" i="0" u="none" strike="noStrike" cap="none" dirty="0">
                          <a:solidFill>
                            <a:schemeClr val="lt1"/>
                          </a:solidFill>
                          <a:effectLst/>
                          <a:latin typeface="Calibri"/>
                          <a:ea typeface="Calibri"/>
                          <a:cs typeface="Calibri"/>
                          <a:sym typeface="Arial"/>
                        </a:rPr>
                        <a:t>of chambers of </a:t>
                      </a:r>
                      <a:endParaRPr lang="tr-TR" sz="2000" b="1" i="0" u="none" strike="noStrike" cap="none" dirty="0">
                        <a:solidFill>
                          <a:schemeClr val="lt1"/>
                        </a:solidFill>
                        <a:effectLst/>
                        <a:latin typeface="Calibri"/>
                        <a:ea typeface="Calibri"/>
                        <a:cs typeface="Calibri"/>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b="1" i="0" u="none" strike="noStrike" cap="none" dirty="0">
                          <a:solidFill>
                            <a:schemeClr val="lt1"/>
                          </a:solidFill>
                          <a:effectLst/>
                          <a:latin typeface="Calibri"/>
                          <a:ea typeface="Calibri"/>
                          <a:cs typeface="Calibri"/>
                          <a:sym typeface="Arial"/>
                        </a:rPr>
                        <a:t>commerce and industry </a:t>
                      </a:r>
                      <a:endParaRPr lang="tr-TR" sz="2000" b="1" i="0" u="none" strike="noStrike" cap="none" dirty="0">
                        <a:solidFill>
                          <a:schemeClr val="lt1"/>
                        </a:solidFill>
                        <a:effectLst/>
                        <a:latin typeface="Calibri"/>
                        <a:ea typeface="Calibri"/>
                        <a:cs typeface="Calibri"/>
                        <a:sym typeface="Arial"/>
                      </a:endParaRPr>
                    </a:p>
                    <a:p>
                      <a:endParaRPr lang="tr-TR" dirty="0"/>
                    </a:p>
                    <a:p>
                      <a:endParaRPr lang="tr-TR" dirty="0"/>
                    </a:p>
                    <a:p>
                      <a:endParaRPr lang="tr-TR" dirty="0"/>
                    </a:p>
                    <a:p>
                      <a:endParaRPr lang="tr-TR" dirty="0"/>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sz="1400" b="1" i="0" u="none" strike="noStrike" cap="none" dirty="0">
                        <a:solidFill>
                          <a:schemeClr val="lt1"/>
                        </a:solidFill>
                        <a:effectLst/>
                        <a:latin typeface="Calibri"/>
                        <a:ea typeface="Calibri"/>
                        <a:cs typeface="Calibri"/>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tr-TR" sz="2000" b="1" i="0" u="none" strike="noStrike" cap="none" dirty="0">
                        <a:solidFill>
                          <a:schemeClr val="lt1"/>
                        </a:solidFill>
                        <a:effectLst/>
                        <a:latin typeface="Calibri"/>
                        <a:ea typeface="Calibri"/>
                        <a:cs typeface="Calibri"/>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tr-TR" sz="2000" b="1" i="0" u="none" strike="noStrike" cap="none" dirty="0">
                        <a:solidFill>
                          <a:schemeClr val="lt1"/>
                        </a:solidFill>
                        <a:effectLst/>
                        <a:latin typeface="Calibri"/>
                        <a:ea typeface="Calibri"/>
                        <a:cs typeface="Calibri"/>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000" b="1" i="0" u="none" strike="noStrike" cap="none" dirty="0">
                          <a:solidFill>
                            <a:schemeClr val="lt1"/>
                          </a:solidFill>
                          <a:effectLst/>
                          <a:latin typeface="Calibri"/>
                          <a:ea typeface="Calibri"/>
                          <a:cs typeface="Calibri"/>
                          <a:sym typeface="Arial"/>
                        </a:rPr>
                        <a:t>B</a:t>
                      </a:r>
                      <a:r>
                        <a:rPr lang="en-GB" sz="2000" b="1" i="0" u="none" strike="noStrike" cap="none" dirty="0" err="1">
                          <a:solidFill>
                            <a:schemeClr val="lt1"/>
                          </a:solidFill>
                          <a:effectLst/>
                          <a:latin typeface="Calibri"/>
                          <a:ea typeface="Calibri"/>
                          <a:cs typeface="Calibri"/>
                          <a:sym typeface="Arial"/>
                        </a:rPr>
                        <a:t>usiness</a:t>
                      </a:r>
                      <a:r>
                        <a:rPr lang="en-GB" sz="2000" b="1" i="0" u="none" strike="noStrike" cap="none" dirty="0">
                          <a:solidFill>
                            <a:schemeClr val="lt1"/>
                          </a:solidFill>
                          <a:effectLst/>
                          <a:latin typeface="Calibri"/>
                          <a:ea typeface="Calibri"/>
                          <a:cs typeface="Calibri"/>
                          <a:sym typeface="Arial"/>
                        </a:rPr>
                        <a:t> leaders in the industry</a:t>
                      </a:r>
                      <a:endParaRPr lang="tr-TR" sz="2000" b="1" i="0" u="none" strike="noStrike" cap="none" dirty="0">
                        <a:solidFill>
                          <a:schemeClr val="lt1"/>
                        </a:solidFill>
                        <a:effectLst/>
                        <a:latin typeface="Calibri"/>
                        <a:ea typeface="Calibri"/>
                        <a:cs typeface="Calibri"/>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sz="2000" b="1" i="0" u="none" strike="noStrike" cap="none" dirty="0">
                        <a:solidFill>
                          <a:schemeClr val="lt1"/>
                        </a:solidFill>
                        <a:effectLst/>
                        <a:latin typeface="Calibri"/>
                        <a:ea typeface="Calibri"/>
                        <a:cs typeface="Calibri"/>
                        <a:sym typeface="Arial"/>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sz="2000" b="1" i="0" u="none" strike="noStrike" cap="none" dirty="0">
                        <a:solidFill>
                          <a:schemeClr val="lt1"/>
                        </a:solidFill>
                        <a:effectLst/>
                        <a:latin typeface="Calibri"/>
                        <a:ea typeface="Calibri"/>
                        <a:cs typeface="Calibri"/>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sz="2000" b="1" i="0" u="none" strike="noStrike" cap="none" dirty="0">
                        <a:solidFill>
                          <a:schemeClr val="lt1"/>
                        </a:solidFill>
                        <a:effectLst/>
                        <a:latin typeface="Calibri"/>
                        <a:ea typeface="Calibri"/>
                        <a:cs typeface="Calibri"/>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000" b="1" i="0" u="none" strike="noStrike" cap="none" dirty="0" err="1">
                          <a:solidFill>
                            <a:schemeClr val="lt1"/>
                          </a:solidFill>
                          <a:effectLst/>
                          <a:latin typeface="Calibri"/>
                          <a:ea typeface="Calibri"/>
                          <a:cs typeface="Calibri"/>
                          <a:sym typeface="Arial"/>
                        </a:rPr>
                        <a:t>Politicians</a:t>
                      </a:r>
                      <a:r>
                        <a:rPr lang="tr-TR" sz="2000" b="1" i="0" u="none" strike="noStrike" cap="none" dirty="0">
                          <a:solidFill>
                            <a:schemeClr val="lt1"/>
                          </a:solidFill>
                          <a:effectLst/>
                          <a:latin typeface="Calibri"/>
                          <a:ea typeface="Calibri"/>
                          <a:cs typeface="Calibri"/>
                          <a:sym typeface="Arial"/>
                        </a:rPr>
                        <a:t>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000" b="1" i="0" u="none" strike="noStrike" cap="none" dirty="0">
                          <a:solidFill>
                            <a:schemeClr val="lt1"/>
                          </a:solidFill>
                          <a:effectLst/>
                          <a:latin typeface="Calibri"/>
                          <a:ea typeface="Calibri"/>
                          <a:cs typeface="Calibri"/>
                          <a:sym typeface="Arial"/>
                        </a:rPr>
                        <a:t>High </a:t>
                      </a:r>
                      <a:r>
                        <a:rPr lang="tr-TR" sz="2000" b="1" i="0" u="none" strike="noStrike" cap="none" dirty="0" err="1">
                          <a:solidFill>
                            <a:schemeClr val="lt1"/>
                          </a:solidFill>
                          <a:effectLst/>
                          <a:latin typeface="Calibri"/>
                          <a:ea typeface="Calibri"/>
                          <a:cs typeface="Calibri"/>
                          <a:sym typeface="Arial"/>
                        </a:rPr>
                        <a:t>level</a:t>
                      </a:r>
                      <a:r>
                        <a:rPr lang="tr-TR" sz="2000" b="1" i="0" u="none" strike="noStrike" cap="none" dirty="0">
                          <a:solidFill>
                            <a:schemeClr val="lt1"/>
                          </a:solidFill>
                          <a:effectLst/>
                          <a:latin typeface="Calibri"/>
                          <a:ea typeface="Calibri"/>
                          <a:cs typeface="Calibri"/>
                          <a:sym typeface="Arial"/>
                        </a:rPr>
                        <a:t> / </a:t>
                      </a:r>
                      <a:r>
                        <a:rPr lang="tr-TR" sz="2000" b="1" i="0" u="none" strike="noStrike" cap="none" dirty="0" err="1">
                          <a:solidFill>
                            <a:schemeClr val="lt1"/>
                          </a:solidFill>
                          <a:effectLst/>
                          <a:latin typeface="Calibri"/>
                          <a:ea typeface="Calibri"/>
                          <a:cs typeface="Calibri"/>
                          <a:sym typeface="Arial"/>
                        </a:rPr>
                        <a:t>senior</a:t>
                      </a:r>
                      <a:endParaRPr lang="tr-TR" sz="2000" b="1" i="0" u="none" strike="noStrike" cap="none" dirty="0">
                        <a:solidFill>
                          <a:schemeClr val="lt1"/>
                        </a:solidFill>
                        <a:effectLst/>
                        <a:latin typeface="Calibri"/>
                        <a:ea typeface="Calibri"/>
                        <a:cs typeface="Calibri"/>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000" b="1" i="0" u="none" strike="noStrike" cap="none" dirty="0" err="1">
                          <a:solidFill>
                            <a:schemeClr val="lt1"/>
                          </a:solidFill>
                          <a:effectLst/>
                          <a:latin typeface="Calibri"/>
                          <a:ea typeface="Calibri"/>
                          <a:cs typeface="Calibri"/>
                          <a:sym typeface="Arial"/>
                        </a:rPr>
                        <a:t>Policy</a:t>
                      </a:r>
                      <a:r>
                        <a:rPr lang="tr-TR" sz="2000" b="1" i="0" u="none" strike="noStrike" cap="none" dirty="0">
                          <a:solidFill>
                            <a:schemeClr val="lt1"/>
                          </a:solidFill>
                          <a:effectLst/>
                          <a:latin typeface="Calibri"/>
                          <a:ea typeface="Calibri"/>
                          <a:cs typeface="Calibri"/>
                          <a:sym typeface="Arial"/>
                        </a:rPr>
                        <a:t> </a:t>
                      </a:r>
                      <a:r>
                        <a:rPr lang="tr-TR" sz="2000" b="1" i="0" u="none" strike="noStrike" cap="none" dirty="0" err="1">
                          <a:solidFill>
                            <a:schemeClr val="lt1"/>
                          </a:solidFill>
                          <a:effectLst/>
                          <a:latin typeface="Calibri"/>
                          <a:ea typeface="Calibri"/>
                          <a:cs typeface="Calibri"/>
                          <a:sym typeface="Arial"/>
                        </a:rPr>
                        <a:t>makers</a:t>
                      </a:r>
                      <a:r>
                        <a:rPr lang="tr-TR" sz="2000" b="1" i="0" u="none" strike="noStrike" cap="none" dirty="0">
                          <a:solidFill>
                            <a:schemeClr val="lt1"/>
                          </a:solidFill>
                          <a:effectLst/>
                          <a:latin typeface="Calibri"/>
                          <a:ea typeface="Calibri"/>
                          <a:cs typeface="Calibri"/>
                          <a:sym typeface="Arial"/>
                        </a:rPr>
                        <a:t> </a:t>
                      </a:r>
                    </a:p>
                  </a:txBody>
                  <a:tcPr>
                    <a:solidFill>
                      <a:schemeClr val="accent2"/>
                    </a:solidFill>
                  </a:tcPr>
                </a:tc>
                <a:tc>
                  <a:txBody>
                    <a:bodyPr/>
                    <a:lstStyle/>
                    <a:p>
                      <a:endParaRPr lang="tr-TR" dirty="0"/>
                    </a:p>
                    <a:p>
                      <a:endParaRPr lang="tr-TR" sz="2000" dirty="0"/>
                    </a:p>
                    <a:p>
                      <a:pPr algn="ctr"/>
                      <a:r>
                        <a:rPr lang="tr-TR" sz="2000" dirty="0" err="1"/>
                        <a:t>Experts</a:t>
                      </a:r>
                      <a:r>
                        <a:rPr lang="tr-TR" sz="2000" dirty="0"/>
                        <a:t> </a:t>
                      </a:r>
                    </a:p>
                    <a:p>
                      <a:pPr algn="ctr"/>
                      <a:r>
                        <a:rPr lang="tr-TR" sz="2000" dirty="0"/>
                        <a:t>(</a:t>
                      </a:r>
                      <a:r>
                        <a:rPr lang="tr-TR" sz="2000" dirty="0" err="1"/>
                        <a:t>Economists</a:t>
                      </a:r>
                      <a:r>
                        <a:rPr lang="tr-TR" sz="2000" dirty="0"/>
                        <a:t>, </a:t>
                      </a:r>
                      <a:r>
                        <a:rPr lang="tr-TR" sz="2000" dirty="0" err="1"/>
                        <a:t>etc</a:t>
                      </a:r>
                      <a:r>
                        <a:rPr lang="tr-TR" sz="2000" dirty="0"/>
                        <a:t>.)</a:t>
                      </a:r>
                    </a:p>
                  </a:txBody>
                  <a:tcPr>
                    <a:solidFill>
                      <a:schemeClr val="accent2"/>
                    </a:solidFill>
                  </a:tcPr>
                </a:tc>
                <a:tc>
                  <a:txBody>
                    <a:bodyPr/>
                    <a:lstStyle/>
                    <a:p>
                      <a:endParaRPr lang="tr-TR" dirty="0"/>
                    </a:p>
                    <a:p>
                      <a:endParaRPr lang="tr-TR" sz="2000" dirty="0"/>
                    </a:p>
                    <a:p>
                      <a:pPr algn="ctr"/>
                      <a:r>
                        <a:rPr lang="tr-TR" sz="2000" dirty="0"/>
                        <a:t>Media</a:t>
                      </a:r>
                    </a:p>
                    <a:p>
                      <a:pPr algn="ctr"/>
                      <a:r>
                        <a:rPr lang="tr-TR" sz="2000" dirty="0"/>
                        <a:t>(</a:t>
                      </a:r>
                      <a:r>
                        <a:rPr lang="tr-TR" sz="2000" dirty="0" err="1"/>
                        <a:t>Economy</a:t>
                      </a:r>
                      <a:r>
                        <a:rPr lang="tr-TR" sz="2000" baseline="0" dirty="0"/>
                        <a:t> </a:t>
                      </a:r>
                      <a:r>
                        <a:rPr lang="tr-TR" sz="2000" baseline="0" dirty="0" err="1"/>
                        <a:t>editors</a:t>
                      </a:r>
                      <a:endParaRPr lang="tr-TR" sz="2000" baseline="0" dirty="0"/>
                    </a:p>
                    <a:p>
                      <a:pPr algn="ctr"/>
                      <a:r>
                        <a:rPr lang="tr-TR" sz="2000" baseline="0" dirty="0" err="1"/>
                        <a:t>Columnists</a:t>
                      </a:r>
                      <a:r>
                        <a:rPr lang="tr-TR" sz="2000" baseline="0" dirty="0"/>
                        <a:t>)</a:t>
                      </a:r>
                      <a:endParaRPr lang="tr-TR" sz="2000" dirty="0"/>
                    </a:p>
                  </a:txBody>
                  <a:tcPr>
                    <a:solidFill>
                      <a:schemeClr val="accent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9488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buClr>
                <a:srgbClr val="002E54"/>
              </a:buClr>
              <a:buSzPts val="4860"/>
            </a:pPr>
            <a:r>
              <a:rPr lang="tr-TR" sz="5400" dirty="0" err="1">
                <a:solidFill>
                  <a:srgbClr val="002E54"/>
                </a:solidFill>
                <a:latin typeface="Questrial"/>
              </a:rPr>
              <a:t>Facilatitors</a:t>
            </a:r>
            <a:r>
              <a:rPr lang="tr-TR" sz="5400" dirty="0">
                <a:solidFill>
                  <a:srgbClr val="002E54"/>
                </a:solidFill>
                <a:latin typeface="Questrial"/>
              </a:rPr>
              <a:t> </a:t>
            </a:r>
            <a:r>
              <a:rPr lang="tr-TR" sz="5400" dirty="0" err="1">
                <a:solidFill>
                  <a:srgbClr val="002E54"/>
                </a:solidFill>
                <a:latin typeface="Questrial"/>
              </a:rPr>
              <a:t>for</a:t>
            </a:r>
            <a:r>
              <a:rPr lang="tr-TR" sz="5400" dirty="0">
                <a:solidFill>
                  <a:srgbClr val="002E54"/>
                </a:solidFill>
                <a:latin typeface="Questrial"/>
              </a:rPr>
              <a:t> </a:t>
            </a:r>
            <a:r>
              <a:rPr lang="tr-TR" sz="5400" dirty="0" err="1">
                <a:solidFill>
                  <a:srgbClr val="002E54"/>
                </a:solidFill>
                <a:latin typeface="Questrial"/>
              </a:rPr>
              <a:t>engagement</a:t>
            </a:r>
            <a:r>
              <a:rPr lang="tr-TR" sz="5400" dirty="0">
                <a:solidFill>
                  <a:srgbClr val="002E54"/>
                </a:solidFill>
                <a:latin typeface="Questrial"/>
              </a:rPr>
              <a:t> of </a:t>
            </a:r>
            <a:r>
              <a:rPr lang="tr-TR" sz="5400" dirty="0" err="1">
                <a:solidFill>
                  <a:srgbClr val="002E54"/>
                </a:solidFill>
                <a:latin typeface="Questrial"/>
              </a:rPr>
              <a:t>stakeholders</a:t>
            </a:r>
            <a:r>
              <a:rPr lang="tr-TR" sz="5400" dirty="0">
                <a:solidFill>
                  <a:srgbClr val="002E54"/>
                </a:solidFill>
                <a:latin typeface="Questrial"/>
              </a:rPr>
              <a:t> (</a:t>
            </a:r>
            <a:r>
              <a:rPr lang="tr-TR" sz="5400" dirty="0" err="1">
                <a:solidFill>
                  <a:srgbClr val="002E54"/>
                </a:solidFill>
                <a:latin typeface="Questrial"/>
              </a:rPr>
              <a:t>external</a:t>
            </a:r>
            <a:r>
              <a:rPr lang="tr-TR" sz="5400" dirty="0">
                <a:solidFill>
                  <a:srgbClr val="002E54"/>
                </a:solidFill>
                <a:latin typeface="Questrial"/>
              </a:rPr>
              <a:t>)</a:t>
            </a:r>
          </a:p>
        </p:txBody>
      </p:sp>
      <p:sp>
        <p:nvSpPr>
          <p:cNvPr id="5" name="Dikdörtgen 4"/>
          <p:cNvSpPr/>
          <p:nvPr/>
        </p:nvSpPr>
        <p:spPr>
          <a:xfrm rot="10800000" flipH="1" flipV="1">
            <a:off x="900158" y="1903750"/>
            <a:ext cx="2007934" cy="15140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Media</a:t>
            </a:r>
          </a:p>
        </p:txBody>
      </p:sp>
      <p:sp>
        <p:nvSpPr>
          <p:cNvPr id="6" name="Sağ Ok 5"/>
          <p:cNvSpPr/>
          <p:nvPr/>
        </p:nvSpPr>
        <p:spPr>
          <a:xfrm>
            <a:off x="3043002" y="2241028"/>
            <a:ext cx="1064303" cy="76449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4279689" y="1903750"/>
            <a:ext cx="3252867" cy="1514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err="1"/>
              <a:t>Carbon</a:t>
            </a:r>
            <a:r>
              <a:rPr lang="tr-TR" sz="3200" dirty="0"/>
              <a:t> </a:t>
            </a:r>
            <a:r>
              <a:rPr lang="tr-TR" sz="3200" dirty="0" err="1"/>
              <a:t>intsensive</a:t>
            </a:r>
            <a:r>
              <a:rPr lang="tr-TR" sz="3200" dirty="0"/>
              <a:t> </a:t>
            </a:r>
            <a:r>
              <a:rPr lang="tr-TR" sz="3200" dirty="0" err="1"/>
              <a:t>sector</a:t>
            </a:r>
            <a:endParaRPr lang="tr-TR" sz="3200" dirty="0"/>
          </a:p>
        </p:txBody>
      </p:sp>
      <p:sp>
        <p:nvSpPr>
          <p:cNvPr id="9" name="Dikdörtgen 8"/>
          <p:cNvSpPr/>
          <p:nvPr/>
        </p:nvSpPr>
        <p:spPr>
          <a:xfrm>
            <a:off x="900157" y="3597639"/>
            <a:ext cx="2007935" cy="16114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Experts</a:t>
            </a:r>
            <a:endParaRPr lang="tr-TR" sz="3600" dirty="0"/>
          </a:p>
        </p:txBody>
      </p:sp>
      <p:sp>
        <p:nvSpPr>
          <p:cNvPr id="11" name="Sağ Ok 10"/>
          <p:cNvSpPr/>
          <p:nvPr/>
        </p:nvSpPr>
        <p:spPr>
          <a:xfrm>
            <a:off x="3117952" y="3979888"/>
            <a:ext cx="989353" cy="80197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4279690" y="3575153"/>
            <a:ext cx="3252866" cy="1611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NGOs</a:t>
            </a:r>
            <a:endParaRPr lang="tr-TR" sz="3600" dirty="0"/>
          </a:p>
        </p:txBody>
      </p:sp>
      <p:sp>
        <p:nvSpPr>
          <p:cNvPr id="13" name="Sol Ok 12"/>
          <p:cNvSpPr/>
          <p:nvPr/>
        </p:nvSpPr>
        <p:spPr>
          <a:xfrm>
            <a:off x="7682457" y="2300989"/>
            <a:ext cx="1094280" cy="719528"/>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949129" y="1903750"/>
            <a:ext cx="2248524" cy="151400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Business </a:t>
            </a:r>
            <a:r>
              <a:rPr lang="tr-TR" sz="3200" dirty="0" err="1"/>
              <a:t>Leaders</a:t>
            </a:r>
            <a:endParaRPr lang="tr-TR" sz="3200" dirty="0"/>
          </a:p>
        </p:txBody>
      </p:sp>
    </p:spTree>
    <p:extLst>
      <p:ext uri="{BB962C8B-B14F-4D97-AF65-F5344CB8AC3E}">
        <p14:creationId xmlns:p14="http://schemas.microsoft.com/office/powerpoint/2010/main" val="320697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buClr>
                <a:srgbClr val="002E54"/>
              </a:buClr>
              <a:buSzPts val="4860"/>
            </a:pPr>
            <a:r>
              <a:rPr lang="tr-TR" sz="5400" dirty="0" err="1">
                <a:solidFill>
                  <a:srgbClr val="002E54"/>
                </a:solidFill>
                <a:latin typeface="Questrial"/>
              </a:rPr>
              <a:t>Facilatitors</a:t>
            </a:r>
            <a:r>
              <a:rPr lang="tr-TR" sz="5400" dirty="0">
                <a:solidFill>
                  <a:srgbClr val="002E54"/>
                </a:solidFill>
                <a:latin typeface="Questrial"/>
              </a:rPr>
              <a:t> </a:t>
            </a:r>
            <a:r>
              <a:rPr lang="tr-TR" sz="5400" dirty="0" err="1">
                <a:solidFill>
                  <a:srgbClr val="002E54"/>
                </a:solidFill>
                <a:latin typeface="Questrial"/>
              </a:rPr>
              <a:t>for</a:t>
            </a:r>
            <a:r>
              <a:rPr lang="tr-TR" sz="5400" dirty="0">
                <a:solidFill>
                  <a:srgbClr val="002E54"/>
                </a:solidFill>
                <a:latin typeface="Questrial"/>
              </a:rPr>
              <a:t> </a:t>
            </a:r>
            <a:r>
              <a:rPr lang="tr-TR" sz="5400" dirty="0" err="1">
                <a:solidFill>
                  <a:srgbClr val="002E54"/>
                </a:solidFill>
                <a:latin typeface="Questrial"/>
              </a:rPr>
              <a:t>engagement</a:t>
            </a:r>
            <a:r>
              <a:rPr lang="tr-TR" sz="5400" dirty="0">
                <a:solidFill>
                  <a:srgbClr val="002E54"/>
                </a:solidFill>
                <a:latin typeface="Questrial"/>
              </a:rPr>
              <a:t> of </a:t>
            </a:r>
            <a:r>
              <a:rPr lang="tr-TR" sz="5400" dirty="0" err="1">
                <a:solidFill>
                  <a:srgbClr val="002E54"/>
                </a:solidFill>
                <a:latin typeface="Questrial"/>
              </a:rPr>
              <a:t>stakeholders</a:t>
            </a:r>
            <a:r>
              <a:rPr lang="tr-TR" sz="5400" dirty="0">
                <a:solidFill>
                  <a:srgbClr val="002E54"/>
                </a:solidFill>
                <a:latin typeface="Questrial"/>
              </a:rPr>
              <a:t> (</a:t>
            </a:r>
            <a:r>
              <a:rPr lang="tr-TR" sz="5400" dirty="0" err="1">
                <a:solidFill>
                  <a:srgbClr val="002E54"/>
                </a:solidFill>
                <a:latin typeface="Questrial"/>
              </a:rPr>
              <a:t>internal</a:t>
            </a:r>
            <a:r>
              <a:rPr lang="tr-TR" sz="5400" dirty="0">
                <a:solidFill>
                  <a:srgbClr val="002E54"/>
                </a:solidFill>
                <a:latin typeface="Questrial"/>
              </a:rPr>
              <a:t>)</a:t>
            </a:r>
          </a:p>
        </p:txBody>
      </p:sp>
      <p:sp>
        <p:nvSpPr>
          <p:cNvPr id="4" name="Dikdörtgen 3"/>
          <p:cNvSpPr/>
          <p:nvPr/>
        </p:nvSpPr>
        <p:spPr>
          <a:xfrm>
            <a:off x="1963711" y="2338466"/>
            <a:ext cx="3177915" cy="22934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dirty="0"/>
          </a:p>
          <a:p>
            <a:pPr algn="ctr"/>
            <a:r>
              <a:rPr lang="tr-TR" sz="4000" dirty="0" err="1"/>
              <a:t>Politicians</a:t>
            </a:r>
            <a:endParaRPr lang="tr-TR" sz="4000" dirty="0"/>
          </a:p>
          <a:p>
            <a:pPr algn="ctr"/>
            <a:r>
              <a:rPr lang="tr-TR" sz="2000" dirty="0"/>
              <a:t>(</a:t>
            </a:r>
            <a:r>
              <a:rPr lang="tr-TR" sz="2000" dirty="0" err="1"/>
              <a:t>political</a:t>
            </a:r>
            <a:r>
              <a:rPr lang="tr-TR" sz="2000" dirty="0"/>
              <a:t> </a:t>
            </a:r>
            <a:r>
              <a:rPr lang="tr-TR" sz="2000" dirty="0" err="1"/>
              <a:t>ownership</a:t>
            </a:r>
            <a:r>
              <a:rPr lang="tr-TR" sz="2000" dirty="0"/>
              <a:t>)</a:t>
            </a:r>
          </a:p>
          <a:p>
            <a:pPr algn="ctr"/>
            <a:endParaRPr lang="tr-TR" sz="4000" dirty="0"/>
          </a:p>
        </p:txBody>
      </p:sp>
      <p:sp>
        <p:nvSpPr>
          <p:cNvPr id="5" name="Dikdörtgen 4"/>
          <p:cNvSpPr/>
          <p:nvPr/>
        </p:nvSpPr>
        <p:spPr>
          <a:xfrm>
            <a:off x="6835515" y="2338466"/>
            <a:ext cx="3177915" cy="2293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err="1"/>
              <a:t>Government</a:t>
            </a:r>
            <a:endParaRPr lang="tr-TR" sz="4000" dirty="0"/>
          </a:p>
        </p:txBody>
      </p:sp>
      <p:sp>
        <p:nvSpPr>
          <p:cNvPr id="7" name="Sağ Ok 6"/>
          <p:cNvSpPr/>
          <p:nvPr/>
        </p:nvSpPr>
        <p:spPr>
          <a:xfrm>
            <a:off x="5463914" y="3102964"/>
            <a:ext cx="1116767" cy="640829"/>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1587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buClr>
                <a:srgbClr val="002E54"/>
              </a:buClr>
              <a:buSzPts val="4860"/>
            </a:pPr>
            <a:r>
              <a:rPr lang="tr-TR" sz="5400" dirty="0">
                <a:solidFill>
                  <a:srgbClr val="002E54"/>
                </a:solidFill>
                <a:latin typeface="Questrial"/>
              </a:rPr>
              <a:t>Communications </a:t>
            </a:r>
            <a:r>
              <a:rPr lang="tr-TR" sz="5400" dirty="0" err="1">
                <a:solidFill>
                  <a:srgbClr val="002E54"/>
                </a:solidFill>
                <a:latin typeface="Questrial"/>
              </a:rPr>
              <a:t>tools</a:t>
            </a:r>
            <a:endParaRPr lang="tr-TR" sz="5400" dirty="0">
              <a:solidFill>
                <a:srgbClr val="002E54"/>
              </a:solidFill>
              <a:latin typeface="Questrial"/>
            </a:endParaRPr>
          </a:p>
        </p:txBody>
      </p:sp>
      <p:sp>
        <p:nvSpPr>
          <p:cNvPr id="3" name="Metin Yer Tutucusu 2"/>
          <p:cNvSpPr>
            <a:spLocks noGrp="1"/>
          </p:cNvSpPr>
          <p:nvPr>
            <p:ph type="body" idx="1"/>
          </p:nvPr>
        </p:nvSpPr>
        <p:spPr>
          <a:xfrm>
            <a:off x="860611" y="1506070"/>
            <a:ext cx="10986247" cy="4155141"/>
          </a:xfrm>
        </p:spPr>
        <p:txBody>
          <a:bodyPr/>
          <a:lstStyle/>
          <a:p>
            <a:r>
              <a:rPr lang="tr-TR" sz="2400" dirty="0" err="1">
                <a:latin typeface="Questrial"/>
                <a:ea typeface="Questrial"/>
                <a:cs typeface="Questrial"/>
              </a:rPr>
              <a:t>Engagement</a:t>
            </a:r>
            <a:r>
              <a:rPr lang="tr-TR" sz="2400" dirty="0">
                <a:latin typeface="Questrial"/>
                <a:ea typeface="Questrial"/>
                <a:cs typeface="Questrial"/>
              </a:rPr>
              <a:t> of </a:t>
            </a:r>
            <a:r>
              <a:rPr lang="tr-TR" sz="2400" dirty="0" err="1">
                <a:latin typeface="Questrial"/>
                <a:ea typeface="Questrial"/>
                <a:cs typeface="Questrial"/>
              </a:rPr>
              <a:t>key</a:t>
            </a:r>
            <a:r>
              <a:rPr lang="tr-TR" sz="2400" dirty="0">
                <a:latin typeface="Questrial"/>
                <a:ea typeface="Questrial"/>
                <a:cs typeface="Questrial"/>
              </a:rPr>
              <a:t> </a:t>
            </a:r>
            <a:r>
              <a:rPr lang="tr-TR" sz="2400" dirty="0" err="1">
                <a:latin typeface="Questrial"/>
                <a:ea typeface="Questrial"/>
                <a:cs typeface="Questrial"/>
              </a:rPr>
              <a:t>stakeholders</a:t>
            </a:r>
            <a:r>
              <a:rPr lang="tr-TR" sz="2400" dirty="0">
                <a:latin typeface="Questrial"/>
                <a:ea typeface="Questrial"/>
                <a:cs typeface="Questrial"/>
              </a:rPr>
              <a:t>:</a:t>
            </a:r>
          </a:p>
          <a:p>
            <a:pPr lvl="1"/>
            <a:r>
              <a:rPr lang="en-GB" dirty="0">
                <a:latin typeface="Questrial"/>
                <a:ea typeface="Questrial"/>
                <a:cs typeface="Questrial"/>
              </a:rPr>
              <a:t>Meetings with primary stakeholders</a:t>
            </a:r>
            <a:r>
              <a:rPr lang="tr-TR" dirty="0">
                <a:latin typeface="Questrial"/>
                <a:ea typeface="Questrial"/>
                <a:cs typeface="Questrial"/>
              </a:rPr>
              <a:t> (</a:t>
            </a:r>
            <a:r>
              <a:rPr lang="tr-TR" dirty="0" err="1">
                <a:latin typeface="Questrial"/>
                <a:ea typeface="Questrial"/>
                <a:cs typeface="Questrial"/>
              </a:rPr>
              <a:t>one-to-one</a:t>
            </a:r>
            <a:r>
              <a:rPr lang="tr-TR" dirty="0">
                <a:latin typeface="Questrial"/>
                <a:ea typeface="Questrial"/>
                <a:cs typeface="Questrial"/>
              </a:rPr>
              <a:t> </a:t>
            </a:r>
            <a:r>
              <a:rPr lang="tr-TR" dirty="0" err="1">
                <a:latin typeface="Questrial"/>
                <a:ea typeface="Questrial"/>
                <a:cs typeface="Questrial"/>
              </a:rPr>
              <a:t>meetings</a:t>
            </a:r>
            <a:r>
              <a:rPr lang="tr-TR" dirty="0">
                <a:latin typeface="Questrial"/>
                <a:ea typeface="Questrial"/>
                <a:cs typeface="Questrial"/>
              </a:rPr>
              <a:t>, </a:t>
            </a:r>
            <a:r>
              <a:rPr lang="tr-TR" dirty="0" err="1">
                <a:latin typeface="Questrial"/>
                <a:ea typeface="Questrial"/>
                <a:cs typeface="Questrial"/>
              </a:rPr>
              <a:t>workshops</a:t>
            </a:r>
            <a:r>
              <a:rPr lang="tr-TR" dirty="0">
                <a:latin typeface="Questrial"/>
                <a:ea typeface="Questrial"/>
                <a:cs typeface="Questrial"/>
              </a:rPr>
              <a:t>, </a:t>
            </a:r>
            <a:r>
              <a:rPr lang="tr-TR" dirty="0" err="1">
                <a:latin typeface="Questrial"/>
                <a:ea typeface="Questrial"/>
                <a:cs typeface="Questrial"/>
              </a:rPr>
              <a:t>search</a:t>
            </a:r>
            <a:r>
              <a:rPr lang="tr-TR" dirty="0">
                <a:latin typeface="Questrial"/>
                <a:ea typeface="Questrial"/>
                <a:cs typeface="Questrial"/>
              </a:rPr>
              <a:t> </a:t>
            </a:r>
            <a:r>
              <a:rPr lang="tr-TR" dirty="0" err="1">
                <a:latin typeface="Questrial"/>
                <a:ea typeface="Questrial"/>
                <a:cs typeface="Questrial"/>
              </a:rPr>
              <a:t>conferences</a:t>
            </a:r>
            <a:r>
              <a:rPr lang="tr-TR" dirty="0">
                <a:latin typeface="Questrial"/>
                <a:ea typeface="Questrial"/>
                <a:cs typeface="Questrial"/>
              </a:rPr>
              <a:t>)</a:t>
            </a:r>
            <a:endParaRPr lang="en-GB" dirty="0">
              <a:latin typeface="Questrial"/>
              <a:ea typeface="Questrial"/>
              <a:cs typeface="Questrial"/>
            </a:endParaRPr>
          </a:p>
          <a:p>
            <a:r>
              <a:rPr lang="tr-TR" sz="2400" dirty="0" err="1">
                <a:latin typeface="Questrial"/>
                <a:ea typeface="Questrial"/>
                <a:cs typeface="Questrial"/>
              </a:rPr>
              <a:t>Engagement</a:t>
            </a:r>
            <a:r>
              <a:rPr lang="tr-TR" sz="2400" dirty="0">
                <a:latin typeface="Questrial"/>
                <a:ea typeface="Questrial"/>
                <a:cs typeface="Questrial"/>
              </a:rPr>
              <a:t> of </a:t>
            </a:r>
            <a:r>
              <a:rPr lang="tr-TR" sz="2400" dirty="0" err="1">
                <a:latin typeface="Questrial"/>
                <a:ea typeface="Questrial"/>
                <a:cs typeface="Questrial"/>
              </a:rPr>
              <a:t>media</a:t>
            </a:r>
            <a:r>
              <a:rPr lang="tr-TR" sz="2400" dirty="0">
                <a:latin typeface="Questrial"/>
                <a:ea typeface="Questrial"/>
                <a:cs typeface="Questrial"/>
              </a:rPr>
              <a:t>:</a:t>
            </a:r>
          </a:p>
          <a:p>
            <a:pPr lvl="1"/>
            <a:r>
              <a:rPr lang="en-GB" dirty="0">
                <a:latin typeface="Questrial"/>
                <a:ea typeface="Questrial"/>
                <a:cs typeface="Questrial"/>
              </a:rPr>
              <a:t>Media partnership</a:t>
            </a:r>
            <a:r>
              <a:rPr lang="tr-TR" dirty="0">
                <a:latin typeface="Questrial"/>
                <a:ea typeface="Questrial"/>
                <a:cs typeface="Questrial"/>
              </a:rPr>
              <a:t> </a:t>
            </a:r>
            <a:r>
              <a:rPr lang="tr-TR" dirty="0" err="1">
                <a:latin typeface="Questrial"/>
                <a:ea typeface="Questrial"/>
                <a:cs typeface="Questrial"/>
              </a:rPr>
              <a:t>for</a:t>
            </a:r>
            <a:r>
              <a:rPr lang="tr-TR" dirty="0">
                <a:latin typeface="Questrial"/>
                <a:ea typeface="Questrial"/>
                <a:cs typeface="Questrial"/>
              </a:rPr>
              <a:t>  </a:t>
            </a:r>
            <a:r>
              <a:rPr lang="en-GB" dirty="0">
                <a:latin typeface="Questrial"/>
                <a:ea typeface="Questrial"/>
                <a:cs typeface="Questrial"/>
              </a:rPr>
              <a:t>TV programs and supplements on climate change, </a:t>
            </a:r>
            <a:r>
              <a:rPr lang="tr-TR" dirty="0" err="1">
                <a:latin typeface="Questrial"/>
                <a:ea typeface="Questrial"/>
                <a:cs typeface="Questrial"/>
              </a:rPr>
              <a:t>green</a:t>
            </a:r>
            <a:r>
              <a:rPr lang="tr-TR" dirty="0">
                <a:latin typeface="Questrial"/>
                <a:ea typeface="Questrial"/>
                <a:cs typeface="Questrial"/>
              </a:rPr>
              <a:t> </a:t>
            </a:r>
            <a:r>
              <a:rPr lang="tr-TR" dirty="0" err="1">
                <a:latin typeface="Questrial"/>
                <a:ea typeface="Questrial"/>
                <a:cs typeface="Questrial"/>
              </a:rPr>
              <a:t>economy</a:t>
            </a:r>
            <a:r>
              <a:rPr lang="tr-TR" dirty="0">
                <a:latin typeface="Questrial"/>
                <a:ea typeface="Questrial"/>
                <a:cs typeface="Questrial"/>
              </a:rPr>
              <a:t>, </a:t>
            </a:r>
            <a:r>
              <a:rPr lang="en-GB" dirty="0">
                <a:latin typeface="Questrial"/>
                <a:ea typeface="Questrial"/>
                <a:cs typeface="Questrial"/>
              </a:rPr>
              <a:t>clean energy, energy transition, green jobs, sustainable development</a:t>
            </a:r>
            <a:endParaRPr lang="tr-TR" dirty="0">
              <a:latin typeface="Questrial"/>
              <a:ea typeface="Questrial"/>
              <a:cs typeface="Questrial"/>
            </a:endParaRPr>
          </a:p>
          <a:p>
            <a:pPr lvl="1"/>
            <a:r>
              <a:rPr lang="en-GB" sz="2400" dirty="0">
                <a:latin typeface="Questrial"/>
                <a:ea typeface="Questrial"/>
                <a:cs typeface="Questrial"/>
              </a:rPr>
              <a:t>Media round tables</a:t>
            </a:r>
            <a:endParaRPr lang="tr-TR" sz="2400" dirty="0">
              <a:latin typeface="Questrial"/>
              <a:ea typeface="Questrial"/>
              <a:cs typeface="Questrial"/>
            </a:endParaRPr>
          </a:p>
          <a:p>
            <a:pPr lvl="1"/>
            <a:r>
              <a:rPr lang="en-GB" sz="2400" dirty="0">
                <a:latin typeface="Questrial"/>
                <a:ea typeface="Questrial"/>
                <a:cs typeface="Questrial"/>
              </a:rPr>
              <a:t>Media trainings on climate change journalism</a:t>
            </a:r>
            <a:endParaRPr lang="tr-TR" sz="2400" dirty="0">
              <a:latin typeface="Questrial"/>
              <a:ea typeface="Questrial"/>
              <a:cs typeface="Questrial"/>
            </a:endParaRPr>
          </a:p>
          <a:p>
            <a:pPr lvl="1"/>
            <a:r>
              <a:rPr lang="en-GB" sz="2400" dirty="0">
                <a:latin typeface="Questrial"/>
                <a:ea typeface="Questrial"/>
                <a:cs typeface="Questrial"/>
              </a:rPr>
              <a:t>Press trips to the best practice country </a:t>
            </a:r>
          </a:p>
        </p:txBody>
      </p:sp>
    </p:spTree>
    <p:extLst>
      <p:ext uri="{BB962C8B-B14F-4D97-AF65-F5344CB8AC3E}">
        <p14:creationId xmlns:p14="http://schemas.microsoft.com/office/powerpoint/2010/main" val="210136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002E54"/>
                </a:solidFill>
                <a:latin typeface="Questrial"/>
              </a:rPr>
              <a:t>Communications </a:t>
            </a:r>
            <a:r>
              <a:rPr lang="tr-TR" dirty="0" err="1">
                <a:solidFill>
                  <a:srgbClr val="002E54"/>
                </a:solidFill>
                <a:latin typeface="Questrial"/>
              </a:rPr>
              <a:t>tools</a:t>
            </a:r>
            <a:endParaRPr lang="tr-TR" dirty="0"/>
          </a:p>
        </p:txBody>
      </p:sp>
      <p:sp>
        <p:nvSpPr>
          <p:cNvPr id="3" name="Metin Yer Tutucusu 2"/>
          <p:cNvSpPr>
            <a:spLocks noGrp="1"/>
          </p:cNvSpPr>
          <p:nvPr>
            <p:ph type="body" idx="1"/>
          </p:nvPr>
        </p:nvSpPr>
        <p:spPr/>
        <p:txBody>
          <a:bodyPr/>
          <a:lstStyle/>
          <a:p>
            <a:endParaRPr lang="tr-TR" dirty="0"/>
          </a:p>
          <a:p>
            <a:r>
              <a:rPr lang="tr-TR" dirty="0"/>
              <a:t>Media </a:t>
            </a:r>
            <a:r>
              <a:rPr lang="tr-TR" dirty="0" err="1"/>
              <a:t>trainings</a:t>
            </a:r>
            <a:r>
              <a:rPr lang="tr-TR" dirty="0"/>
              <a:t> </a:t>
            </a:r>
            <a:r>
              <a:rPr lang="tr-TR" dirty="0" err="1"/>
              <a:t>for</a:t>
            </a:r>
            <a:r>
              <a:rPr lang="tr-TR" dirty="0"/>
              <a:t> </a:t>
            </a:r>
            <a:r>
              <a:rPr lang="tr-TR" dirty="0" err="1"/>
              <a:t>the</a:t>
            </a:r>
            <a:r>
              <a:rPr lang="tr-TR" dirty="0"/>
              <a:t> </a:t>
            </a:r>
            <a:r>
              <a:rPr lang="tr-TR" dirty="0" err="1"/>
              <a:t>high</a:t>
            </a:r>
            <a:r>
              <a:rPr lang="tr-TR" dirty="0"/>
              <a:t> </a:t>
            </a:r>
            <a:r>
              <a:rPr lang="tr-TR" dirty="0" err="1"/>
              <a:t>level</a:t>
            </a:r>
            <a:r>
              <a:rPr lang="tr-TR" dirty="0"/>
              <a:t> </a:t>
            </a:r>
            <a:r>
              <a:rPr lang="tr-TR" dirty="0" err="1"/>
              <a:t>policy</a:t>
            </a:r>
            <a:r>
              <a:rPr lang="tr-TR" dirty="0"/>
              <a:t> </a:t>
            </a:r>
            <a:r>
              <a:rPr lang="tr-TR" dirty="0" err="1"/>
              <a:t>makers</a:t>
            </a:r>
            <a:r>
              <a:rPr lang="tr-TR" dirty="0"/>
              <a:t> at </a:t>
            </a:r>
            <a:r>
              <a:rPr lang="tr-TR" dirty="0" err="1"/>
              <a:t>the</a:t>
            </a:r>
            <a:r>
              <a:rPr lang="tr-TR" dirty="0"/>
              <a:t> </a:t>
            </a:r>
            <a:r>
              <a:rPr lang="tr-TR" dirty="0" err="1"/>
              <a:t>Government</a:t>
            </a:r>
            <a:endParaRPr lang="tr-TR" dirty="0"/>
          </a:p>
          <a:p>
            <a:r>
              <a:rPr lang="en-GB" dirty="0">
                <a:latin typeface="Questrial"/>
                <a:ea typeface="Questrial"/>
                <a:cs typeface="Questrial"/>
              </a:rPr>
              <a:t>Mobilization of </a:t>
            </a:r>
            <a:r>
              <a:rPr lang="tr-TR" dirty="0" err="1">
                <a:latin typeface="Questrial"/>
                <a:ea typeface="Questrial"/>
                <a:cs typeface="Questrial"/>
              </a:rPr>
              <a:t>communicators</a:t>
            </a:r>
            <a:r>
              <a:rPr lang="tr-TR" dirty="0">
                <a:latin typeface="Questrial"/>
                <a:ea typeface="Questrial"/>
                <a:cs typeface="Questrial"/>
              </a:rPr>
              <a:t> (</a:t>
            </a:r>
            <a:r>
              <a:rPr lang="en-GB" dirty="0">
                <a:latin typeface="Questrial"/>
                <a:ea typeface="Questrial"/>
                <a:cs typeface="Questrial"/>
              </a:rPr>
              <a:t>experts</a:t>
            </a:r>
            <a:r>
              <a:rPr lang="tr-TR" dirty="0">
                <a:latin typeface="Questrial"/>
                <a:ea typeface="Questrial"/>
                <a:cs typeface="Questrial"/>
              </a:rPr>
              <a:t>)</a:t>
            </a:r>
            <a:r>
              <a:rPr lang="en-GB" dirty="0">
                <a:latin typeface="Questrial"/>
                <a:ea typeface="Questrial"/>
                <a:cs typeface="Questrial"/>
              </a:rPr>
              <a:t> for NGOs</a:t>
            </a:r>
          </a:p>
          <a:p>
            <a:r>
              <a:rPr lang="en-GB" dirty="0">
                <a:latin typeface="Questrial"/>
                <a:ea typeface="Questrial"/>
                <a:cs typeface="Questrial"/>
              </a:rPr>
              <a:t>Engagement of  trusted communicators for businesses</a:t>
            </a:r>
            <a:r>
              <a:rPr lang="tr-TR" dirty="0">
                <a:latin typeface="Questrial"/>
                <a:ea typeface="Questrial"/>
                <a:cs typeface="Questrial"/>
              </a:rPr>
              <a:t>, </a:t>
            </a:r>
            <a:r>
              <a:rPr lang="en-GB" dirty="0">
                <a:latin typeface="Questrial"/>
                <a:ea typeface="Questrial"/>
                <a:cs typeface="Questrial"/>
              </a:rPr>
              <a:t>industry</a:t>
            </a:r>
            <a:r>
              <a:rPr lang="tr-TR" dirty="0">
                <a:latin typeface="Questrial"/>
                <a:ea typeface="Questrial"/>
                <a:cs typeface="Questrial"/>
              </a:rPr>
              <a:t> </a:t>
            </a:r>
            <a:r>
              <a:rPr lang="tr-TR" dirty="0" err="1">
                <a:latin typeface="Questrial"/>
                <a:ea typeface="Questrial"/>
                <a:cs typeface="Questrial"/>
              </a:rPr>
              <a:t>and</a:t>
            </a:r>
            <a:r>
              <a:rPr lang="tr-TR" dirty="0">
                <a:latin typeface="Questrial"/>
                <a:ea typeface="Questrial"/>
                <a:cs typeface="Questrial"/>
              </a:rPr>
              <a:t> </a:t>
            </a:r>
            <a:r>
              <a:rPr lang="tr-TR" dirty="0" err="1">
                <a:latin typeface="Questrial"/>
                <a:ea typeface="Questrial"/>
                <a:cs typeface="Questrial"/>
              </a:rPr>
              <a:t>NGOs</a:t>
            </a:r>
            <a:endParaRPr lang="en-GB" dirty="0">
              <a:latin typeface="Questrial"/>
              <a:ea typeface="Questrial"/>
              <a:cs typeface="Questrial"/>
            </a:endParaRPr>
          </a:p>
          <a:p>
            <a:endParaRPr lang="tr-TR" dirty="0"/>
          </a:p>
          <a:p>
            <a:endParaRPr lang="tr-TR" dirty="0"/>
          </a:p>
        </p:txBody>
      </p:sp>
    </p:spTree>
    <p:extLst>
      <p:ext uri="{BB962C8B-B14F-4D97-AF65-F5344CB8AC3E}">
        <p14:creationId xmlns:p14="http://schemas.microsoft.com/office/powerpoint/2010/main" val="129145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title"/>
          </p:nvPr>
        </p:nvSpPr>
        <p:spPr>
          <a:xfrm>
            <a:off x="555075" y="365125"/>
            <a:ext cx="11119800" cy="1325700"/>
          </a:xfrm>
          <a:prstGeom prst="rect">
            <a:avLst/>
          </a:prstGeom>
          <a:noFill/>
          <a:ln>
            <a:noFill/>
          </a:ln>
        </p:spPr>
        <p:txBody>
          <a:bodyPr spcFirstLastPara="1" wrap="square" lIns="91425" tIns="45700" rIns="91425" bIns="45700" anchor="ctr" anchorCtr="0">
            <a:noAutofit/>
          </a:bodyPr>
          <a:lstStyle/>
          <a:p>
            <a:pPr>
              <a:buClr>
                <a:srgbClr val="002E54"/>
              </a:buClr>
              <a:buSzPts val="5400"/>
            </a:pPr>
            <a:r>
              <a:rPr lang="tr-TR" sz="5400" dirty="0">
                <a:solidFill>
                  <a:srgbClr val="002E54"/>
                </a:solidFill>
                <a:latin typeface="Questrial"/>
                <a:sym typeface="Questrial"/>
              </a:rPr>
              <a:t>Case </a:t>
            </a:r>
            <a:r>
              <a:rPr lang="tr-TR" sz="5400" dirty="0" err="1">
                <a:solidFill>
                  <a:srgbClr val="002E54"/>
                </a:solidFill>
                <a:latin typeface="Questrial"/>
                <a:sym typeface="Questrial"/>
              </a:rPr>
              <a:t>Study-Industry</a:t>
            </a:r>
            <a:r>
              <a:rPr lang="tr-TR" sz="5400" dirty="0">
                <a:solidFill>
                  <a:srgbClr val="002E54"/>
                </a:solidFill>
                <a:latin typeface="Questrial"/>
                <a:sym typeface="Questrial"/>
              </a:rPr>
              <a:t> </a:t>
            </a:r>
            <a:r>
              <a:rPr lang="tr-TR" sz="5400" dirty="0" err="1">
                <a:solidFill>
                  <a:srgbClr val="002E54"/>
                </a:solidFill>
                <a:latin typeface="Questrial"/>
                <a:sym typeface="Questrial"/>
              </a:rPr>
              <a:t>Engagement</a:t>
            </a:r>
            <a:endParaRPr sz="5400" dirty="0">
              <a:solidFill>
                <a:srgbClr val="002E54"/>
              </a:solidFill>
              <a:latin typeface="Questrial"/>
              <a:sym typeface="Questrial"/>
            </a:endParaRPr>
          </a:p>
        </p:txBody>
      </p:sp>
      <p:sp>
        <p:nvSpPr>
          <p:cNvPr id="413" name="Google Shape;413;p49"/>
          <p:cNvSpPr txBox="1">
            <a:spLocks noGrp="1"/>
          </p:cNvSpPr>
          <p:nvPr>
            <p:ph type="body" idx="1"/>
          </p:nvPr>
        </p:nvSpPr>
        <p:spPr>
          <a:xfrm>
            <a:off x="670950" y="1611034"/>
            <a:ext cx="10515600" cy="40702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SzPts val="1800"/>
              <a:buFont typeface="Questrial"/>
              <a:buNone/>
            </a:pPr>
            <a:r>
              <a:rPr lang="en-GB" dirty="0">
                <a:latin typeface="Questrial"/>
                <a:ea typeface="Questrial"/>
                <a:cs typeface="Questrial"/>
                <a:sym typeface="Questrial"/>
              </a:rPr>
              <a:t>Using media as a facilitator for </a:t>
            </a:r>
          </a:p>
          <a:p>
            <a:pPr marL="228600" lvl="0" indent="-50800">
              <a:buNone/>
            </a:pPr>
            <a:r>
              <a:rPr lang="en-GB" dirty="0">
                <a:latin typeface="Questrial"/>
                <a:ea typeface="Questrial"/>
                <a:cs typeface="Questrial"/>
                <a:sym typeface="Questrial"/>
              </a:rPr>
              <a:t>engagement of C level at industry</a:t>
            </a:r>
          </a:p>
          <a:p>
            <a:pPr marL="177800" lvl="0" indent="0">
              <a:buNone/>
            </a:pPr>
            <a:r>
              <a:rPr lang="en-GB" dirty="0">
                <a:latin typeface="Questrial"/>
                <a:ea typeface="Questrial"/>
                <a:cs typeface="Questrial"/>
                <a:sym typeface="Questrial"/>
              </a:rPr>
              <a:t>CEOs meeting in April 2018 with </a:t>
            </a:r>
          </a:p>
          <a:p>
            <a:pPr marL="177800" lvl="0" indent="0">
              <a:buNone/>
            </a:pPr>
            <a:r>
              <a:rPr lang="en-GB" dirty="0">
                <a:latin typeface="Questrial"/>
                <a:ea typeface="Questrial"/>
                <a:cs typeface="Questrial"/>
                <a:sym typeface="Questrial"/>
              </a:rPr>
              <a:t>participation of 200 CEOs  from</a:t>
            </a:r>
          </a:p>
          <a:p>
            <a:pPr marL="177800" lvl="0" indent="0">
              <a:buNone/>
            </a:pPr>
            <a:r>
              <a:rPr lang="en-GB" dirty="0">
                <a:latin typeface="Questrial"/>
                <a:ea typeface="Questrial"/>
                <a:cs typeface="Questrial"/>
                <a:sym typeface="Questrial"/>
              </a:rPr>
              <a:t>industry and finance</a:t>
            </a:r>
          </a:p>
          <a:p>
            <a:pPr marL="177800" indent="0">
              <a:buNone/>
            </a:pPr>
            <a:r>
              <a:rPr lang="en-GB" dirty="0">
                <a:latin typeface="Questrial"/>
                <a:ea typeface="Questrial"/>
                <a:cs typeface="Questrial"/>
                <a:sym typeface="Questrial"/>
              </a:rPr>
              <a:t>«Climate Change» magazine  </a:t>
            </a:r>
          </a:p>
          <a:p>
            <a:pPr marL="177800" indent="0">
              <a:buNone/>
            </a:pPr>
            <a:r>
              <a:rPr lang="en-GB" dirty="0">
                <a:latin typeface="Questrial"/>
                <a:ea typeface="Questrial"/>
                <a:cs typeface="Questrial"/>
                <a:sym typeface="Questrial"/>
              </a:rPr>
              <a:t>supplement of Capital and </a:t>
            </a:r>
          </a:p>
          <a:p>
            <a:pPr marL="177800" indent="0">
              <a:buNone/>
            </a:pPr>
            <a:r>
              <a:rPr lang="en-GB" dirty="0">
                <a:latin typeface="Questrial"/>
                <a:ea typeface="Questrial"/>
                <a:cs typeface="Questrial"/>
                <a:sym typeface="Questrial"/>
              </a:rPr>
              <a:t>The Economist (</a:t>
            </a:r>
            <a:r>
              <a:rPr lang="en-GB" dirty="0" err="1">
                <a:latin typeface="Questrial"/>
                <a:ea typeface="Questrial"/>
                <a:cs typeface="Questrial"/>
                <a:sym typeface="Questrial"/>
              </a:rPr>
              <a:t>Ekonomist</a:t>
            </a:r>
            <a:r>
              <a:rPr lang="en-GB" dirty="0">
                <a:latin typeface="Questrial"/>
                <a:ea typeface="Questrial"/>
                <a:cs typeface="Questrial"/>
                <a:sym typeface="Questrial"/>
              </a:rPr>
              <a:t>)</a:t>
            </a:r>
          </a:p>
          <a:p>
            <a:pPr marL="635000" lvl="1" indent="0">
              <a:buNone/>
            </a:pPr>
            <a:endParaRPr lang="tr-TR" dirty="0">
              <a:latin typeface="Questrial"/>
              <a:ea typeface="Questrial"/>
              <a:cs typeface="Questrial"/>
              <a:sym typeface="Questria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246" y="1742607"/>
            <a:ext cx="5044190" cy="5044190"/>
          </a:xfrm>
          <a:prstGeom prst="rect">
            <a:avLst/>
          </a:prstGeom>
        </p:spPr>
      </p:pic>
      <p:sp>
        <p:nvSpPr>
          <p:cNvPr id="4" name="Sağ Ok 3"/>
          <p:cNvSpPr/>
          <p:nvPr/>
        </p:nvSpPr>
        <p:spPr>
          <a:xfrm>
            <a:off x="644577" y="2923082"/>
            <a:ext cx="239843" cy="1648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674558" y="4484558"/>
            <a:ext cx="239843" cy="1648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6883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2E54"/>
                </a:solidFill>
                <a:latin typeface="Questrial"/>
                <a:sym typeface="Questrial"/>
              </a:rPr>
              <a:t>Narratives</a:t>
            </a:r>
            <a:r>
              <a:rPr lang="tr-TR" dirty="0">
                <a:solidFill>
                  <a:srgbClr val="002E54"/>
                </a:solidFill>
                <a:latin typeface="Questrial"/>
                <a:sym typeface="Questrial"/>
              </a:rPr>
              <a:t> </a:t>
            </a:r>
            <a:r>
              <a:rPr lang="tr-TR" dirty="0" err="1">
                <a:solidFill>
                  <a:srgbClr val="002E54"/>
                </a:solidFill>
                <a:latin typeface="Questrial"/>
                <a:sym typeface="Questrial"/>
              </a:rPr>
              <a:t>for</a:t>
            </a:r>
            <a:r>
              <a:rPr lang="tr-TR" dirty="0">
                <a:solidFill>
                  <a:srgbClr val="002E54"/>
                </a:solidFill>
                <a:latin typeface="Questrial"/>
                <a:sym typeface="Questrial"/>
              </a:rPr>
              <a:t> </a:t>
            </a:r>
            <a:r>
              <a:rPr lang="tr-TR" dirty="0" err="1">
                <a:solidFill>
                  <a:srgbClr val="002E54"/>
                </a:solidFill>
                <a:latin typeface="Questrial"/>
                <a:sym typeface="Questrial"/>
              </a:rPr>
              <a:t>External</a:t>
            </a:r>
            <a:r>
              <a:rPr lang="tr-TR" dirty="0">
                <a:solidFill>
                  <a:srgbClr val="002E54"/>
                </a:solidFill>
                <a:latin typeface="Questrial"/>
                <a:sym typeface="Questrial"/>
              </a:rPr>
              <a:t> </a:t>
            </a:r>
            <a:r>
              <a:rPr lang="tr-TR" dirty="0" err="1">
                <a:solidFill>
                  <a:srgbClr val="002E54"/>
                </a:solidFill>
                <a:latin typeface="Questrial"/>
                <a:sym typeface="Questrial"/>
              </a:rPr>
              <a:t>Stakeholders</a:t>
            </a:r>
            <a:r>
              <a:rPr lang="tr-TR" dirty="0">
                <a:solidFill>
                  <a:srgbClr val="002E54"/>
                </a:solidFill>
                <a:latin typeface="Questrial"/>
                <a:sym typeface="Questrial"/>
              </a:rPr>
              <a:t> </a:t>
            </a:r>
            <a:r>
              <a:rPr lang="tr-TR" dirty="0" err="1">
                <a:solidFill>
                  <a:srgbClr val="002E54"/>
                </a:solidFill>
                <a:latin typeface="Questrial"/>
                <a:sym typeface="Questrial"/>
              </a:rPr>
              <a:t>Engagement</a:t>
            </a:r>
            <a:endParaRPr lang="tr-TR" dirty="0"/>
          </a:p>
        </p:txBody>
      </p:sp>
      <p:sp>
        <p:nvSpPr>
          <p:cNvPr id="3" name="Metin Yer Tutucusu 2"/>
          <p:cNvSpPr>
            <a:spLocks noGrp="1"/>
          </p:cNvSpPr>
          <p:nvPr>
            <p:ph type="body" idx="1"/>
          </p:nvPr>
        </p:nvSpPr>
        <p:spPr/>
        <p:txBody>
          <a:bodyPr/>
          <a:lstStyle/>
          <a:p>
            <a:r>
              <a:rPr lang="en-GB" sz="1800" dirty="0">
                <a:latin typeface="Questrial"/>
                <a:ea typeface="Questrial"/>
                <a:cs typeface="Questrial"/>
              </a:rPr>
              <a:t>The public-private sector collaboration is the necessary condition for a better management of the climate change risks. Don’t forget that risks always bring opportunities in its wake.</a:t>
            </a:r>
            <a:endParaRPr lang="tr-TR" sz="1800" dirty="0">
              <a:latin typeface="Questrial"/>
              <a:ea typeface="Questrial"/>
              <a:cs typeface="Questrial"/>
            </a:endParaRPr>
          </a:p>
          <a:p>
            <a:r>
              <a:rPr lang="en-GB" sz="1800" dirty="0">
                <a:latin typeface="Questrial"/>
                <a:ea typeface="Questrial"/>
                <a:cs typeface="Questrial"/>
              </a:rPr>
              <a:t>We expect the private sector to make the necessary arrangements and employ the practices in order to make clean production, adapt to green economy and benefit from its opportunities. As the state, we will give our support to and stand back of you within that period.</a:t>
            </a:r>
            <a:endParaRPr lang="tr-TR" sz="1800" dirty="0">
              <a:latin typeface="Questrial"/>
              <a:ea typeface="Questrial"/>
              <a:cs typeface="Questrial"/>
            </a:endParaRPr>
          </a:p>
          <a:p>
            <a:r>
              <a:rPr lang="en-GB" sz="1800" dirty="0">
                <a:latin typeface="Questrial"/>
                <a:ea typeface="Questrial"/>
                <a:cs typeface="Questrial"/>
              </a:rPr>
              <a:t>We have to be globally competitive; therefore, we have to be integrated into green economy</a:t>
            </a:r>
            <a:r>
              <a:rPr lang="tr-TR" sz="1800" dirty="0">
                <a:latin typeface="Questrial"/>
                <a:ea typeface="Questrial"/>
                <a:cs typeface="Questrial"/>
              </a:rPr>
              <a:t>.</a:t>
            </a:r>
            <a:r>
              <a:rPr lang="en-GB" sz="1800" dirty="0">
                <a:latin typeface="Questrial"/>
                <a:ea typeface="Questrial"/>
                <a:cs typeface="Questrial"/>
              </a:rPr>
              <a:t> </a:t>
            </a:r>
            <a:endParaRPr lang="tr-TR" sz="1800" dirty="0">
              <a:latin typeface="Questrial"/>
              <a:ea typeface="Questrial"/>
              <a:cs typeface="Questrial"/>
            </a:endParaRPr>
          </a:p>
          <a:p>
            <a:r>
              <a:rPr lang="en-GB" sz="1800" dirty="0">
                <a:latin typeface="Questrial"/>
                <a:ea typeface="Questrial"/>
                <a:cs typeface="Questrial"/>
              </a:rPr>
              <a:t>Emissions trading system and carbon pricing policies and the key elements of green economy</a:t>
            </a:r>
            <a:r>
              <a:rPr lang="tr-TR" sz="1800" dirty="0">
                <a:latin typeface="Questrial"/>
                <a:ea typeface="Questrial"/>
                <a:cs typeface="Questrial"/>
              </a:rPr>
              <a:t> </a:t>
            </a:r>
            <a:r>
              <a:rPr lang="tr-TR" sz="1800" dirty="0" err="1">
                <a:latin typeface="Questrial"/>
                <a:ea typeface="Questrial"/>
                <a:cs typeface="Questrial"/>
              </a:rPr>
              <a:t>and</a:t>
            </a:r>
            <a:r>
              <a:rPr lang="tr-TR" sz="1800" dirty="0">
                <a:latin typeface="Questrial"/>
                <a:ea typeface="Questrial"/>
                <a:cs typeface="Questrial"/>
              </a:rPr>
              <a:t> </a:t>
            </a:r>
            <a:r>
              <a:rPr lang="tr-TR" sz="1800" dirty="0" err="1">
                <a:latin typeface="Questrial"/>
                <a:ea typeface="Questrial"/>
                <a:cs typeface="Questrial"/>
              </a:rPr>
              <a:t>clean</a:t>
            </a:r>
            <a:r>
              <a:rPr lang="tr-TR" sz="1800" dirty="0">
                <a:latin typeface="Questrial"/>
                <a:ea typeface="Questrial"/>
                <a:cs typeface="Questrial"/>
              </a:rPr>
              <a:t> </a:t>
            </a:r>
            <a:r>
              <a:rPr lang="tr-TR" sz="1800" dirty="0" err="1">
                <a:latin typeface="Questrial"/>
                <a:ea typeface="Questrial"/>
                <a:cs typeface="Questrial"/>
              </a:rPr>
              <a:t>energy</a:t>
            </a:r>
            <a:r>
              <a:rPr lang="en-GB" sz="1800" dirty="0">
                <a:latin typeface="Questrial"/>
                <a:ea typeface="Questrial"/>
                <a:cs typeface="Questrial"/>
              </a:rPr>
              <a:t>.</a:t>
            </a:r>
            <a:endParaRPr lang="tr-TR" sz="1800" dirty="0">
              <a:latin typeface="Questrial"/>
              <a:ea typeface="Questrial"/>
              <a:cs typeface="Questrial"/>
            </a:endParaRPr>
          </a:p>
          <a:p>
            <a:r>
              <a:rPr lang="en-GB" sz="1800" dirty="0">
                <a:latin typeface="Questrial"/>
                <a:ea typeface="Questrial"/>
                <a:cs typeface="Questrial"/>
              </a:rPr>
              <a:t>Transition to green economy is a must for private sector and the state to attract global investments.</a:t>
            </a:r>
            <a:endParaRPr lang="tr-TR" sz="1800" dirty="0">
              <a:latin typeface="Questrial"/>
              <a:ea typeface="Questrial"/>
              <a:cs typeface="Questrial"/>
            </a:endParaRPr>
          </a:p>
          <a:p>
            <a:r>
              <a:rPr lang="en-GB" sz="1800" dirty="0">
                <a:latin typeface="Questrial"/>
                <a:ea typeface="Questrial"/>
                <a:cs typeface="Questrial"/>
              </a:rPr>
              <a:t>Turkey is prepared to be a stakeholder of the opportunities of green economy.</a:t>
            </a:r>
            <a:endParaRPr lang="tr-TR" sz="1800" dirty="0">
              <a:latin typeface="Questrial"/>
              <a:ea typeface="Questrial"/>
              <a:cs typeface="Questrial"/>
            </a:endParaRPr>
          </a:p>
          <a:p>
            <a:endParaRPr lang="tr-TR" dirty="0"/>
          </a:p>
          <a:p>
            <a:endParaRPr lang="tr-TR" dirty="0"/>
          </a:p>
        </p:txBody>
      </p:sp>
    </p:spTree>
    <p:extLst>
      <p:ext uri="{BB962C8B-B14F-4D97-AF65-F5344CB8AC3E}">
        <p14:creationId xmlns:p14="http://schemas.microsoft.com/office/powerpoint/2010/main" val="83322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002E54"/>
                </a:solidFill>
                <a:latin typeface="Questrial"/>
                <a:sym typeface="Questrial"/>
              </a:rPr>
              <a:t>Case </a:t>
            </a:r>
            <a:r>
              <a:rPr lang="tr-TR" dirty="0" err="1">
                <a:solidFill>
                  <a:srgbClr val="002E54"/>
                </a:solidFill>
                <a:latin typeface="Questrial"/>
                <a:sym typeface="Questrial"/>
              </a:rPr>
              <a:t>Study</a:t>
            </a:r>
            <a:r>
              <a:rPr lang="en-US" dirty="0">
                <a:solidFill>
                  <a:srgbClr val="002E54"/>
                </a:solidFill>
                <a:latin typeface="Questrial"/>
                <a:sym typeface="Questrial"/>
              </a:rPr>
              <a:t> </a:t>
            </a:r>
            <a:r>
              <a:rPr lang="tr-TR" dirty="0">
                <a:solidFill>
                  <a:srgbClr val="002E54"/>
                </a:solidFill>
                <a:latin typeface="Questrial"/>
                <a:sym typeface="Questrial"/>
              </a:rPr>
              <a:t>–</a:t>
            </a:r>
            <a:r>
              <a:rPr lang="en-US" dirty="0">
                <a:solidFill>
                  <a:srgbClr val="002E54"/>
                </a:solidFill>
                <a:latin typeface="Questrial"/>
                <a:sym typeface="Questrial"/>
              </a:rPr>
              <a:t> </a:t>
            </a:r>
            <a:r>
              <a:rPr lang="tr-TR" dirty="0" err="1">
                <a:solidFill>
                  <a:srgbClr val="002E54"/>
                </a:solidFill>
                <a:latin typeface="Questrial"/>
                <a:sym typeface="Questrial"/>
              </a:rPr>
              <a:t>Engagement</a:t>
            </a:r>
            <a:r>
              <a:rPr lang="tr-TR" dirty="0">
                <a:solidFill>
                  <a:srgbClr val="002E54"/>
                </a:solidFill>
                <a:latin typeface="Questrial"/>
                <a:sym typeface="Questrial"/>
              </a:rPr>
              <a:t> of </a:t>
            </a:r>
            <a:r>
              <a:rPr lang="tr-TR" dirty="0" err="1">
                <a:solidFill>
                  <a:srgbClr val="002E54"/>
                </a:solidFill>
                <a:latin typeface="Questrial"/>
                <a:sym typeface="Questrial"/>
              </a:rPr>
              <a:t>Industry</a:t>
            </a:r>
            <a:r>
              <a:rPr lang="tr-TR" dirty="0">
                <a:solidFill>
                  <a:srgbClr val="002E54"/>
                </a:solidFill>
                <a:latin typeface="Questrial"/>
                <a:sym typeface="Questrial"/>
              </a:rPr>
              <a:t> </a:t>
            </a:r>
            <a:r>
              <a:rPr lang="tr-TR" dirty="0" err="1">
                <a:solidFill>
                  <a:srgbClr val="002E54"/>
                </a:solidFill>
                <a:latin typeface="Questrial"/>
                <a:sym typeface="Questrial"/>
              </a:rPr>
              <a:t>and</a:t>
            </a:r>
            <a:r>
              <a:rPr lang="tr-TR" dirty="0">
                <a:solidFill>
                  <a:srgbClr val="002E54"/>
                </a:solidFill>
                <a:latin typeface="Questrial"/>
                <a:sym typeface="Questrial"/>
              </a:rPr>
              <a:t> </a:t>
            </a:r>
            <a:r>
              <a:rPr lang="tr-TR" dirty="0" err="1">
                <a:solidFill>
                  <a:srgbClr val="002E54"/>
                </a:solidFill>
                <a:latin typeface="Questrial"/>
                <a:sym typeface="Questrial"/>
              </a:rPr>
              <a:t>Businesses</a:t>
            </a:r>
            <a:endParaRPr lang="tr-TR" dirty="0"/>
          </a:p>
        </p:txBody>
      </p:sp>
      <p:sp>
        <p:nvSpPr>
          <p:cNvPr id="3" name="Metin Yer Tutucusu 2"/>
          <p:cNvSpPr>
            <a:spLocks noGrp="1"/>
          </p:cNvSpPr>
          <p:nvPr>
            <p:ph type="body" idx="1"/>
          </p:nvPr>
        </p:nvSpPr>
        <p:spPr/>
        <p:txBody>
          <a:bodyPr/>
          <a:lstStyle/>
          <a:p>
            <a:pPr marL="114300" indent="0">
              <a:buNone/>
            </a:pPr>
            <a:r>
              <a:rPr lang="tr-TR" dirty="0"/>
              <a:t>Video on </a:t>
            </a:r>
            <a:r>
              <a:rPr lang="tr-TR" dirty="0" err="1"/>
              <a:t>Climate</a:t>
            </a:r>
            <a:r>
              <a:rPr lang="tr-TR" dirty="0"/>
              <a:t> </a:t>
            </a:r>
            <a:r>
              <a:rPr lang="tr-TR" dirty="0" err="1"/>
              <a:t>Change</a:t>
            </a:r>
            <a:r>
              <a:rPr lang="tr-TR" dirty="0"/>
              <a:t> &amp; </a:t>
            </a:r>
            <a:r>
              <a:rPr lang="tr-TR" dirty="0" err="1"/>
              <a:t>Carbon</a:t>
            </a:r>
            <a:r>
              <a:rPr lang="tr-TR" dirty="0"/>
              <a:t> </a:t>
            </a:r>
            <a:r>
              <a:rPr lang="tr-TR" dirty="0" err="1"/>
              <a:t>Pricing</a:t>
            </a:r>
            <a:r>
              <a:rPr lang="tr-TR" dirty="0"/>
              <a:t> </a:t>
            </a:r>
            <a:r>
              <a:rPr lang="tr-TR" dirty="0" err="1"/>
              <a:t>CEOs</a:t>
            </a:r>
            <a:r>
              <a:rPr lang="tr-TR" dirty="0"/>
              <a:t>’ Meeting</a:t>
            </a:r>
          </a:p>
          <a:p>
            <a:pPr marL="114300" indent="0">
              <a:buNone/>
            </a:pPr>
            <a:r>
              <a:rPr lang="tr-TR" u="sng" dirty="0">
                <a:hlinkClick r:id="rId2"/>
              </a:rPr>
              <a:t>Meeting of </a:t>
            </a:r>
            <a:r>
              <a:rPr lang="tr-TR" u="sng" dirty="0" err="1">
                <a:hlinkClick r:id="rId2"/>
              </a:rPr>
              <a:t>CEOs</a:t>
            </a:r>
            <a:endParaRPr lang="tr-TR" dirty="0"/>
          </a:p>
          <a:p>
            <a:endParaRPr lang="tr-TR" dirty="0"/>
          </a:p>
          <a:p>
            <a:endParaRPr lang="tr-TR" dirty="0"/>
          </a:p>
        </p:txBody>
      </p:sp>
    </p:spTree>
    <p:extLst>
      <p:ext uri="{BB962C8B-B14F-4D97-AF65-F5344CB8AC3E}">
        <p14:creationId xmlns:p14="http://schemas.microsoft.com/office/powerpoint/2010/main" val="13742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dirty="0" err="1">
                <a:solidFill>
                  <a:srgbClr val="002E54"/>
                </a:solidFill>
                <a:latin typeface="Questrial"/>
              </a:rPr>
              <a:t>Engagement</a:t>
            </a:r>
            <a:r>
              <a:rPr lang="tr-TR" sz="5400" dirty="0">
                <a:solidFill>
                  <a:srgbClr val="002E54"/>
                </a:solidFill>
                <a:latin typeface="Questrial"/>
              </a:rPr>
              <a:t> </a:t>
            </a:r>
            <a:r>
              <a:rPr lang="tr-TR" sz="5400" dirty="0" err="1">
                <a:solidFill>
                  <a:srgbClr val="002E54"/>
                </a:solidFill>
                <a:latin typeface="Questrial"/>
              </a:rPr>
              <a:t>through</a:t>
            </a:r>
            <a:r>
              <a:rPr lang="tr-TR" sz="5400" dirty="0">
                <a:solidFill>
                  <a:srgbClr val="002E54"/>
                </a:solidFill>
                <a:latin typeface="Questrial"/>
              </a:rPr>
              <a:t> </a:t>
            </a:r>
            <a:r>
              <a:rPr lang="tr-TR" sz="5400" dirty="0" err="1">
                <a:solidFill>
                  <a:srgbClr val="002E54"/>
                </a:solidFill>
                <a:latin typeface="Questrial"/>
              </a:rPr>
              <a:t>media</a:t>
            </a:r>
            <a:endParaRPr lang="tr-TR" sz="5400" dirty="0">
              <a:solidFill>
                <a:srgbClr val="002E54"/>
              </a:solidFill>
              <a:latin typeface="Questria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74" y="1471291"/>
            <a:ext cx="3213205" cy="434119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391" y="1471291"/>
            <a:ext cx="3214450" cy="4341190"/>
          </a:xfrm>
          <a:prstGeom prst="rect">
            <a:avLst/>
          </a:prstGeom>
        </p:spPr>
      </p:pic>
      <p:sp>
        <p:nvSpPr>
          <p:cNvPr id="6" name="Metin kutusu 5"/>
          <p:cNvSpPr txBox="1"/>
          <p:nvPr/>
        </p:nvSpPr>
        <p:spPr>
          <a:xfrm>
            <a:off x="4931763" y="2672390"/>
            <a:ext cx="2068643" cy="1938992"/>
          </a:xfrm>
          <a:prstGeom prst="rect">
            <a:avLst/>
          </a:prstGeom>
          <a:noFill/>
        </p:spPr>
        <p:txBody>
          <a:bodyPr wrap="square" rtlCol="0">
            <a:spAutoFit/>
          </a:bodyPr>
          <a:lstStyle/>
          <a:p>
            <a:pPr marL="114300" indent="0">
              <a:buNone/>
            </a:pPr>
            <a:r>
              <a:rPr lang="tr-TR" sz="2400" dirty="0" err="1"/>
              <a:t>Reaching</a:t>
            </a:r>
            <a:r>
              <a:rPr lang="tr-TR" sz="2400" dirty="0"/>
              <a:t> </a:t>
            </a:r>
            <a:r>
              <a:rPr lang="tr-TR" sz="2400" dirty="0" err="1"/>
              <a:t>out</a:t>
            </a:r>
            <a:r>
              <a:rPr lang="tr-TR" sz="2400" dirty="0"/>
              <a:t> </a:t>
            </a:r>
          </a:p>
          <a:p>
            <a:pPr marL="114300" indent="0">
              <a:buNone/>
            </a:pPr>
            <a:r>
              <a:rPr lang="tr-TR" sz="2400" dirty="0"/>
              <a:t>60.000 </a:t>
            </a:r>
            <a:r>
              <a:rPr lang="tr-TR" sz="2400" dirty="0" err="1"/>
              <a:t>readership</a:t>
            </a:r>
            <a:endParaRPr lang="tr-TR" sz="2400" dirty="0"/>
          </a:p>
          <a:p>
            <a:endParaRPr lang="tr-TR" sz="2400" dirty="0"/>
          </a:p>
        </p:txBody>
      </p:sp>
    </p:spTree>
    <p:extLst>
      <p:ext uri="{BB962C8B-B14F-4D97-AF65-F5344CB8AC3E}">
        <p14:creationId xmlns:p14="http://schemas.microsoft.com/office/powerpoint/2010/main" val="406197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title"/>
          </p:nvPr>
        </p:nvSpPr>
        <p:spPr>
          <a:xfrm>
            <a:off x="555075" y="365125"/>
            <a:ext cx="11119800" cy="1325700"/>
          </a:xfrm>
          <a:prstGeom prst="rect">
            <a:avLst/>
          </a:prstGeom>
          <a:noFill/>
          <a:ln>
            <a:noFill/>
          </a:ln>
        </p:spPr>
        <p:txBody>
          <a:bodyPr spcFirstLastPara="1" wrap="square" lIns="91425" tIns="45700" rIns="91425" bIns="45700" anchor="ctr" anchorCtr="0">
            <a:noAutofit/>
          </a:bodyPr>
          <a:lstStyle/>
          <a:p>
            <a:pPr>
              <a:buClr>
                <a:srgbClr val="002E54"/>
              </a:buClr>
              <a:buSzPts val="5400"/>
            </a:pPr>
            <a:r>
              <a:rPr lang="en-US" sz="5400" dirty="0">
                <a:solidFill>
                  <a:srgbClr val="002E54"/>
                </a:solidFill>
                <a:latin typeface="Questrial"/>
                <a:sym typeface="Questrial"/>
              </a:rPr>
              <a:t>Turkish communications strategy</a:t>
            </a:r>
            <a:endParaRPr sz="5400" dirty="0">
              <a:solidFill>
                <a:srgbClr val="002E54"/>
              </a:solidFill>
              <a:latin typeface="Questrial"/>
              <a:sym typeface="Questrial"/>
            </a:endParaRPr>
          </a:p>
        </p:txBody>
      </p:sp>
      <p:sp>
        <p:nvSpPr>
          <p:cNvPr id="413" name="Google Shape;413;p49"/>
          <p:cNvSpPr txBox="1">
            <a:spLocks noGrp="1"/>
          </p:cNvSpPr>
          <p:nvPr>
            <p:ph type="body" idx="1"/>
          </p:nvPr>
        </p:nvSpPr>
        <p:spPr>
          <a:xfrm>
            <a:off x="670950" y="1611034"/>
            <a:ext cx="10515600" cy="38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dirty="0">
              <a:latin typeface="Questrial"/>
              <a:ea typeface="Questrial"/>
              <a:cs typeface="Questrial"/>
              <a:sym typeface="Questrial"/>
            </a:endParaRPr>
          </a:p>
          <a:p>
            <a:pPr marL="228600" lvl="0" indent="-50800" algn="l" rtl="0">
              <a:lnSpc>
                <a:spcPct val="90000"/>
              </a:lnSpc>
              <a:spcBef>
                <a:spcPts val="1000"/>
              </a:spcBef>
              <a:spcAft>
                <a:spcPts val="0"/>
              </a:spcAft>
              <a:buSzPts val="1800"/>
              <a:buFont typeface="Questrial"/>
              <a:buNone/>
            </a:pPr>
            <a:endParaRPr dirty="0">
              <a:latin typeface="Questrial"/>
              <a:ea typeface="Questrial"/>
              <a:cs typeface="Questrial"/>
              <a:sym typeface="Questrial"/>
            </a:endParaRPr>
          </a:p>
        </p:txBody>
      </p:sp>
      <p:graphicFrame>
        <p:nvGraphicFramePr>
          <p:cNvPr id="2" name="Diyagram 1"/>
          <p:cNvGraphicFramePr/>
          <p:nvPr>
            <p:extLst>
              <p:ext uri="{D42A27DB-BD31-4B8C-83A1-F6EECF244321}">
                <p14:modId xmlns:p14="http://schemas.microsoft.com/office/powerpoint/2010/main" val="1198329117"/>
              </p:ext>
            </p:extLst>
          </p:nvPr>
        </p:nvGraphicFramePr>
        <p:xfrm>
          <a:off x="929390" y="839587"/>
          <a:ext cx="105830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ol Ok 2"/>
          <p:cNvSpPr/>
          <p:nvPr/>
        </p:nvSpPr>
        <p:spPr>
          <a:xfrm rot="19156368">
            <a:off x="2278221" y="1654173"/>
            <a:ext cx="1059479" cy="714333"/>
          </a:xfrm>
          <a:prstGeom prst="leftArrow">
            <a:avLst>
              <a:gd name="adj1" fmla="val 4534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ağ Ok 3"/>
          <p:cNvSpPr/>
          <p:nvPr/>
        </p:nvSpPr>
        <p:spPr>
          <a:xfrm rot="19603841">
            <a:off x="1869141" y="4733365"/>
            <a:ext cx="1264024" cy="7799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85773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2E54"/>
                </a:solidFill>
                <a:latin typeface="Questrial"/>
              </a:rPr>
              <a:t>CEOs</a:t>
            </a:r>
            <a:r>
              <a:rPr lang="tr-TR" dirty="0">
                <a:solidFill>
                  <a:srgbClr val="002E54"/>
                </a:solidFill>
                <a:latin typeface="Questrial"/>
              </a:rPr>
              <a:t> Meeting on </a:t>
            </a:r>
            <a:r>
              <a:rPr lang="tr-TR" dirty="0" err="1">
                <a:solidFill>
                  <a:srgbClr val="002E54"/>
                </a:solidFill>
                <a:latin typeface="Questrial"/>
              </a:rPr>
              <a:t>Climate</a:t>
            </a:r>
            <a:r>
              <a:rPr lang="tr-TR" dirty="0">
                <a:solidFill>
                  <a:srgbClr val="002E54"/>
                </a:solidFill>
                <a:latin typeface="Questrial"/>
              </a:rPr>
              <a:t> </a:t>
            </a:r>
            <a:r>
              <a:rPr lang="tr-TR" dirty="0" err="1">
                <a:solidFill>
                  <a:srgbClr val="002E54"/>
                </a:solidFill>
                <a:latin typeface="Questrial"/>
              </a:rPr>
              <a:t>Change</a:t>
            </a:r>
            <a:endParaRPr lang="tr-TR" dirty="0">
              <a:solidFill>
                <a:srgbClr val="002E54"/>
              </a:solidFill>
              <a:latin typeface="Questrial"/>
            </a:endParaRPr>
          </a:p>
        </p:txBody>
      </p:sp>
      <p:sp>
        <p:nvSpPr>
          <p:cNvPr id="3" name="Metin Yer Tutucusu 2"/>
          <p:cNvSpPr>
            <a:spLocks noGrp="1"/>
          </p:cNvSpPr>
          <p:nvPr>
            <p:ph type="body" idx="1"/>
          </p:nvPr>
        </p:nvSpPr>
        <p:spPr>
          <a:xfrm>
            <a:off x="838199" y="1857709"/>
            <a:ext cx="3209145" cy="3821196"/>
          </a:xfrm>
        </p:spPr>
        <p:txBody>
          <a:bodyPr/>
          <a:lstStyle/>
          <a:p>
            <a:pPr marL="114300" indent="0">
              <a:buNone/>
            </a:pPr>
            <a:r>
              <a:rPr lang="tr-TR" sz="2000" dirty="0"/>
              <a:t>12 April 2018,  İstanbul </a:t>
            </a:r>
          </a:p>
          <a:p>
            <a:pPr marL="11430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823" y="1480509"/>
            <a:ext cx="7045378" cy="4395909"/>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09" y="2425912"/>
            <a:ext cx="3371134" cy="4102304"/>
          </a:xfrm>
          <a:prstGeom prst="rect">
            <a:avLst/>
          </a:prstGeom>
        </p:spPr>
      </p:pic>
    </p:spTree>
    <p:extLst>
      <p:ext uri="{BB962C8B-B14F-4D97-AF65-F5344CB8AC3E}">
        <p14:creationId xmlns:p14="http://schemas.microsoft.com/office/powerpoint/2010/main" val="68980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2E54"/>
                </a:solidFill>
                <a:latin typeface="Questrial"/>
              </a:rPr>
              <a:t>CEOs</a:t>
            </a:r>
            <a:r>
              <a:rPr lang="tr-TR" dirty="0">
                <a:solidFill>
                  <a:srgbClr val="002E54"/>
                </a:solidFill>
                <a:latin typeface="Questrial"/>
              </a:rPr>
              <a:t> Meeting on </a:t>
            </a:r>
            <a:r>
              <a:rPr lang="tr-TR" dirty="0" err="1">
                <a:solidFill>
                  <a:srgbClr val="002E54"/>
                </a:solidFill>
                <a:latin typeface="Questrial"/>
              </a:rPr>
              <a:t>Climate</a:t>
            </a:r>
            <a:r>
              <a:rPr lang="tr-TR" dirty="0">
                <a:solidFill>
                  <a:srgbClr val="002E54"/>
                </a:solidFill>
                <a:latin typeface="Questrial"/>
              </a:rPr>
              <a:t> </a:t>
            </a:r>
            <a:r>
              <a:rPr lang="tr-TR" dirty="0" err="1">
                <a:solidFill>
                  <a:srgbClr val="002E54"/>
                </a:solidFill>
                <a:latin typeface="Questrial"/>
              </a:rPr>
              <a:t>Change</a:t>
            </a:r>
            <a:endParaRPr lang="tr-TR" dirty="0"/>
          </a:p>
        </p:txBody>
      </p:sp>
      <p:sp>
        <p:nvSpPr>
          <p:cNvPr id="3" name="Metin Yer Tutucusu 2"/>
          <p:cNvSpPr>
            <a:spLocks noGrp="1"/>
          </p:cNvSpPr>
          <p:nvPr>
            <p:ph type="body" idx="1"/>
          </p:nvPr>
        </p:nvSpPr>
        <p:spPr/>
        <p:txBody>
          <a:bodyPr/>
          <a:lstStyle/>
          <a:p>
            <a:endParaRPr lang="tr-TR" dirty="0"/>
          </a:p>
          <a:p>
            <a:endParaRPr lang="tr-TR" dirty="0"/>
          </a:p>
          <a:p>
            <a:endParaRPr lang="tr-TR" dirty="0"/>
          </a:p>
          <a:p>
            <a:endParaRPr lang="tr-TR" dirty="0"/>
          </a:p>
          <a:p>
            <a:endParaRPr lang="tr-TR" dirty="0"/>
          </a:p>
          <a:p>
            <a:endParaRPr lang="tr-TR" dirty="0"/>
          </a:p>
          <a:p>
            <a:pPr marL="114300" indent="0">
              <a:buNone/>
            </a:pPr>
            <a:r>
              <a:rPr lang="tr-TR" sz="2000" dirty="0" err="1"/>
              <a:t>Minister</a:t>
            </a:r>
            <a:r>
              <a:rPr lang="tr-TR" sz="2000" dirty="0"/>
              <a:t> of EU Mehmet </a:t>
            </a:r>
            <a:r>
              <a:rPr lang="tr-TR" sz="2000" dirty="0" err="1"/>
              <a:t>Özhaseki</a:t>
            </a:r>
            <a:r>
              <a:rPr lang="tr-TR" sz="2000" dirty="0"/>
              <a:t> 			    </a:t>
            </a:r>
            <a:r>
              <a:rPr lang="tr-TR" sz="2000" dirty="0" err="1"/>
              <a:t>Deputy</a:t>
            </a:r>
            <a:r>
              <a:rPr lang="tr-TR" sz="2000" dirty="0"/>
              <a:t> </a:t>
            </a:r>
            <a:r>
              <a:rPr lang="tr-TR" sz="2000" dirty="0" err="1"/>
              <a:t>Minister</a:t>
            </a:r>
            <a:r>
              <a:rPr lang="tr-TR" sz="2000" dirty="0"/>
              <a:t> of EU  &amp; </a:t>
            </a:r>
            <a:r>
              <a:rPr lang="tr-TR" sz="2000" dirty="0" err="1"/>
              <a:t>Climate</a:t>
            </a:r>
            <a:r>
              <a:rPr lang="tr-TR" sz="2000" dirty="0"/>
              <a:t> </a:t>
            </a:r>
            <a:r>
              <a:rPr lang="tr-TR" sz="2000" dirty="0" err="1"/>
              <a:t>Change</a:t>
            </a:r>
            <a:r>
              <a:rPr lang="tr-TR" sz="2000" dirty="0"/>
              <a:t> 							    </a:t>
            </a:r>
            <a:r>
              <a:rPr lang="tr-TR" sz="2000" dirty="0" err="1"/>
              <a:t>Envoy</a:t>
            </a:r>
            <a:r>
              <a:rPr lang="tr-TR" sz="2000" dirty="0"/>
              <a:t>  Prof. Dr. Mehmet Emin </a:t>
            </a:r>
            <a:r>
              <a:rPr lang="tr-TR" sz="2000" dirty="0" err="1"/>
              <a:t>Birpınar</a:t>
            </a:r>
            <a:endParaRPr lang="tr-TR" sz="2000" dirty="0"/>
          </a:p>
          <a:p>
            <a:pPr marL="114300" indent="0">
              <a:buNone/>
            </a:pP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87" y="1836501"/>
            <a:ext cx="4437089" cy="2958059"/>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661" y="1836502"/>
            <a:ext cx="4685051" cy="3123368"/>
          </a:xfrm>
          <a:prstGeom prst="rect">
            <a:avLst/>
          </a:prstGeom>
        </p:spPr>
      </p:pic>
    </p:spTree>
    <p:extLst>
      <p:ext uri="{BB962C8B-B14F-4D97-AF65-F5344CB8AC3E}">
        <p14:creationId xmlns:p14="http://schemas.microsoft.com/office/powerpoint/2010/main" val="204591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dirty="0">
                <a:solidFill>
                  <a:srgbClr val="002E54"/>
                </a:solidFill>
                <a:latin typeface="Questrial"/>
              </a:rPr>
              <a:t>Panel on </a:t>
            </a:r>
            <a:r>
              <a:rPr lang="tr-TR" sz="5400" dirty="0" err="1">
                <a:solidFill>
                  <a:srgbClr val="002E54"/>
                </a:solidFill>
                <a:latin typeface="Questrial"/>
              </a:rPr>
              <a:t>Transforming</a:t>
            </a:r>
            <a:r>
              <a:rPr lang="tr-TR" sz="5400" dirty="0">
                <a:solidFill>
                  <a:srgbClr val="002E54"/>
                </a:solidFill>
                <a:latin typeface="Questrial"/>
              </a:rPr>
              <a:t> </a:t>
            </a:r>
            <a:r>
              <a:rPr lang="tr-TR" sz="5400" dirty="0" err="1">
                <a:solidFill>
                  <a:srgbClr val="002E54"/>
                </a:solidFill>
                <a:latin typeface="Questrial"/>
              </a:rPr>
              <a:t>Climate</a:t>
            </a:r>
            <a:r>
              <a:rPr lang="tr-TR" sz="5400" dirty="0">
                <a:solidFill>
                  <a:srgbClr val="002E54"/>
                </a:solidFill>
                <a:latin typeface="Questrial"/>
              </a:rPr>
              <a:t> </a:t>
            </a:r>
            <a:r>
              <a:rPr lang="tr-TR" sz="5400" dirty="0" err="1">
                <a:solidFill>
                  <a:srgbClr val="002E54"/>
                </a:solidFill>
                <a:latin typeface="Questrial"/>
              </a:rPr>
              <a:t>Risks</a:t>
            </a:r>
            <a:r>
              <a:rPr lang="tr-TR" sz="5400" dirty="0">
                <a:solidFill>
                  <a:srgbClr val="002E54"/>
                </a:solidFill>
                <a:latin typeface="Questrial"/>
              </a:rPr>
              <a:t> </a:t>
            </a:r>
            <a:r>
              <a:rPr lang="tr-TR" sz="5400" dirty="0" err="1">
                <a:solidFill>
                  <a:srgbClr val="002E54"/>
                </a:solidFill>
                <a:latin typeface="Questrial"/>
              </a:rPr>
              <a:t>into</a:t>
            </a:r>
            <a:r>
              <a:rPr lang="tr-TR" sz="5400" dirty="0">
                <a:solidFill>
                  <a:srgbClr val="002E54"/>
                </a:solidFill>
                <a:latin typeface="Questrial"/>
              </a:rPr>
              <a:t> </a:t>
            </a:r>
            <a:r>
              <a:rPr lang="tr-TR" sz="5400" dirty="0" err="1">
                <a:solidFill>
                  <a:srgbClr val="002E54"/>
                </a:solidFill>
                <a:latin typeface="Questrial"/>
              </a:rPr>
              <a:t>Opportunities</a:t>
            </a:r>
            <a:endParaRPr lang="tr-TR" sz="5400" dirty="0">
              <a:solidFill>
                <a:srgbClr val="002E54"/>
              </a:solidFill>
              <a:latin typeface="Questrial"/>
            </a:endParaRPr>
          </a:p>
        </p:txBody>
      </p:sp>
      <p:sp>
        <p:nvSpPr>
          <p:cNvPr id="3" name="Metin Yer Tutucusu 2"/>
          <p:cNvSpPr>
            <a:spLocks noGrp="1"/>
          </p:cNvSpPr>
          <p:nvPr>
            <p:ph type="body" idx="1"/>
          </p:nvPr>
        </p:nvSpPr>
        <p:spPr>
          <a:xfrm>
            <a:off x="870052" y="2022601"/>
            <a:ext cx="10515600" cy="3821196"/>
          </a:xfrm>
        </p:spPr>
        <p:txBody>
          <a:bodyPr/>
          <a:lstStyle/>
          <a:p>
            <a:pPr lvl="5"/>
            <a:endParaRPr lang="tr-TR" dirty="0"/>
          </a:p>
          <a:p>
            <a:pPr marL="114300" indent="0">
              <a:buNone/>
            </a:pPr>
            <a:r>
              <a:rPr lang="tr-TR" sz="2000" dirty="0"/>
              <a:t>Rauf Ateş</a:t>
            </a:r>
          </a:p>
          <a:p>
            <a:pPr marL="114300" indent="0">
              <a:buNone/>
            </a:pPr>
            <a:r>
              <a:rPr lang="tr-TR" sz="2000" dirty="0"/>
              <a:t>Editor in </a:t>
            </a:r>
            <a:r>
              <a:rPr lang="tr-TR" sz="2000" dirty="0" err="1"/>
              <a:t>Chief</a:t>
            </a:r>
            <a:r>
              <a:rPr lang="tr-TR" sz="2000" dirty="0"/>
              <a:t> of</a:t>
            </a:r>
          </a:p>
          <a:p>
            <a:pPr marL="114300" indent="0">
              <a:buNone/>
            </a:pPr>
            <a:r>
              <a:rPr lang="tr-TR" sz="2000" dirty="0" err="1"/>
              <a:t>Capital</a:t>
            </a:r>
            <a:r>
              <a:rPr lang="tr-TR" sz="2000" dirty="0"/>
              <a:t> &amp; </a:t>
            </a:r>
          </a:p>
          <a:p>
            <a:pPr marL="114300" indent="0">
              <a:buNone/>
            </a:pPr>
            <a:r>
              <a:rPr lang="tr-TR" sz="2000" dirty="0"/>
              <a:t>Ekonomist </a:t>
            </a:r>
          </a:p>
          <a:p>
            <a:pPr marL="114300" indent="0">
              <a:buNone/>
            </a:pPr>
            <a:r>
              <a:rPr lang="tr-TR" sz="2000" dirty="0" err="1"/>
              <a:t>Magazines</a:t>
            </a:r>
            <a:endParaRPr lang="tr-TR" sz="2000" dirty="0"/>
          </a:p>
          <a:p>
            <a:pPr marL="114300" indent="0">
              <a:buNone/>
            </a:pPr>
            <a:endParaRPr lang="tr-TR" sz="2000" dirty="0"/>
          </a:p>
          <a:p>
            <a:pPr marL="114300" indent="0">
              <a:buNone/>
            </a:pPr>
            <a:endParaRPr lang="tr-TR" sz="2000" dirty="0"/>
          </a:p>
          <a:p>
            <a:pPr marL="114300" indent="0">
              <a:buNone/>
            </a:pPr>
            <a:r>
              <a:rPr lang="tr-TR" sz="2000" dirty="0"/>
              <a:t>						</a:t>
            </a:r>
          </a:p>
          <a:p>
            <a:pPr marL="114300" indent="0">
              <a:buNone/>
            </a:pPr>
            <a:r>
              <a:rPr lang="tr-TR" sz="2000" dirty="0"/>
              <a:t>						</a:t>
            </a:r>
            <a:endParaRPr lang="tr-TR" dirty="0"/>
          </a:p>
          <a:p>
            <a:pPr lvl="8"/>
            <a:endParaRPr lang="tr-TR" dirty="0"/>
          </a:p>
          <a:p>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532" y="1783830"/>
            <a:ext cx="2608288" cy="391243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216" y="1888762"/>
            <a:ext cx="5711250" cy="3807500"/>
          </a:xfrm>
          <a:prstGeom prst="rect">
            <a:avLst/>
          </a:prstGeom>
        </p:spPr>
      </p:pic>
    </p:spTree>
    <p:extLst>
      <p:ext uri="{BB962C8B-B14F-4D97-AF65-F5344CB8AC3E}">
        <p14:creationId xmlns:p14="http://schemas.microsoft.com/office/powerpoint/2010/main" val="965590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002E54"/>
                </a:solidFill>
                <a:latin typeface="Questrial"/>
              </a:rPr>
              <a:t>Panel on Financial </a:t>
            </a:r>
            <a:r>
              <a:rPr lang="tr-TR" dirty="0" err="1">
                <a:solidFill>
                  <a:srgbClr val="002E54"/>
                </a:solidFill>
                <a:latin typeface="Questrial"/>
              </a:rPr>
              <a:t>Opportunities</a:t>
            </a:r>
            <a:r>
              <a:rPr lang="tr-TR" dirty="0">
                <a:solidFill>
                  <a:srgbClr val="002E54"/>
                </a:solidFill>
                <a:latin typeface="Questrial"/>
              </a:rPr>
              <a:t> in </a:t>
            </a:r>
            <a:r>
              <a:rPr lang="tr-TR" dirty="0" err="1">
                <a:solidFill>
                  <a:srgbClr val="002E54"/>
                </a:solidFill>
                <a:latin typeface="Questrial"/>
              </a:rPr>
              <a:t>Green</a:t>
            </a:r>
            <a:r>
              <a:rPr lang="tr-TR" dirty="0">
                <a:solidFill>
                  <a:srgbClr val="002E54"/>
                </a:solidFill>
                <a:latin typeface="Questrial"/>
              </a:rPr>
              <a:t> </a:t>
            </a:r>
            <a:r>
              <a:rPr lang="tr-TR" dirty="0" err="1">
                <a:solidFill>
                  <a:srgbClr val="002E54"/>
                </a:solidFill>
                <a:latin typeface="Questrial"/>
              </a:rPr>
              <a:t>Economy</a:t>
            </a:r>
            <a:endParaRPr lang="tr-TR" dirty="0"/>
          </a:p>
        </p:txBody>
      </p:sp>
      <p:sp>
        <p:nvSpPr>
          <p:cNvPr id="3" name="Metin Yer Tutucusu 2"/>
          <p:cNvSpPr>
            <a:spLocks noGrp="1"/>
          </p:cNvSpPr>
          <p:nvPr>
            <p:ph type="body" idx="1"/>
          </p:nvPr>
        </p:nvSpPr>
        <p:spPr/>
        <p:txBody>
          <a:bodyPr/>
          <a:lstStyle/>
          <a:p>
            <a:pPr marL="114300" indent="0">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982" y="1454048"/>
            <a:ext cx="6520719" cy="434714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56" y="1782490"/>
            <a:ext cx="4736895" cy="3157930"/>
          </a:xfrm>
          <a:prstGeom prst="rect">
            <a:avLst/>
          </a:prstGeom>
        </p:spPr>
      </p:pic>
    </p:spTree>
    <p:extLst>
      <p:ext uri="{BB962C8B-B14F-4D97-AF65-F5344CB8AC3E}">
        <p14:creationId xmlns:p14="http://schemas.microsoft.com/office/powerpoint/2010/main" val="3412255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2E54"/>
              </a:buClr>
              <a:buSzPts val="5400"/>
              <a:buFont typeface="Questrial"/>
              <a:buNone/>
            </a:pPr>
            <a:r>
              <a:rPr lang="en-US" sz="5400">
                <a:solidFill>
                  <a:srgbClr val="002E54"/>
                </a:solidFill>
                <a:latin typeface="Questrial"/>
                <a:ea typeface="Questrial"/>
                <a:cs typeface="Questrial"/>
                <a:sym typeface="Questrial"/>
              </a:rPr>
              <a:t>Questions? </a:t>
            </a:r>
            <a:endParaRPr>
              <a:latin typeface="Questrial"/>
              <a:ea typeface="Questrial"/>
              <a:cs typeface="Questrial"/>
              <a:sym typeface="Questrial"/>
            </a:endParaRPr>
          </a:p>
        </p:txBody>
      </p:sp>
      <p:sp>
        <p:nvSpPr>
          <p:cNvPr id="302" name="Google Shape;302;p35"/>
          <p:cNvSpPr txBox="1">
            <a:spLocks noGrp="1"/>
          </p:cNvSpPr>
          <p:nvPr>
            <p:ph type="body" idx="1"/>
          </p:nvPr>
        </p:nvSpPr>
        <p:spPr>
          <a:xfrm>
            <a:off x="838200" y="1857709"/>
            <a:ext cx="10515600" cy="38211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sp>
        <p:nvSpPr>
          <p:cNvPr id="303" name="Google Shape;303;p35"/>
          <p:cNvSpPr txBox="1"/>
          <p:nvPr/>
        </p:nvSpPr>
        <p:spPr>
          <a:xfrm>
            <a:off x="990600" y="2797925"/>
            <a:ext cx="10515600" cy="3033379"/>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1672" y="324783"/>
            <a:ext cx="11456893" cy="1325563"/>
          </a:xfrm>
        </p:spPr>
        <p:txBody>
          <a:bodyPr/>
          <a:lstStyle/>
          <a:p>
            <a:r>
              <a:rPr lang="tr-TR" sz="5400" dirty="0" err="1">
                <a:solidFill>
                  <a:srgbClr val="002E54"/>
                </a:solidFill>
                <a:latin typeface="Questrial"/>
              </a:rPr>
              <a:t>National</a:t>
            </a:r>
            <a:r>
              <a:rPr lang="tr-TR" sz="5400" dirty="0">
                <a:solidFill>
                  <a:srgbClr val="002E54"/>
                </a:solidFill>
                <a:latin typeface="Questrial"/>
              </a:rPr>
              <a:t> </a:t>
            </a:r>
            <a:br>
              <a:rPr lang="tr-TR" sz="5400" dirty="0">
                <a:solidFill>
                  <a:srgbClr val="002E54"/>
                </a:solidFill>
                <a:latin typeface="Questrial"/>
              </a:rPr>
            </a:br>
            <a:r>
              <a:rPr lang="tr-TR" sz="5400" dirty="0" err="1">
                <a:solidFill>
                  <a:srgbClr val="002E54"/>
                </a:solidFill>
                <a:latin typeface="Questrial"/>
              </a:rPr>
              <a:t>Challenges</a:t>
            </a:r>
            <a:r>
              <a:rPr lang="tr-TR" sz="5400" dirty="0">
                <a:solidFill>
                  <a:srgbClr val="002E54"/>
                </a:solidFill>
                <a:latin typeface="Questrial"/>
              </a:rPr>
              <a:t>/</a:t>
            </a:r>
            <a:r>
              <a:rPr lang="tr-TR" sz="5400" dirty="0" err="1">
                <a:solidFill>
                  <a:srgbClr val="002E54"/>
                </a:solidFill>
                <a:latin typeface="Questrial"/>
              </a:rPr>
              <a:t>Circumstances</a:t>
            </a:r>
            <a:endParaRPr lang="tr-TR" sz="5400" dirty="0">
              <a:solidFill>
                <a:srgbClr val="002E54"/>
              </a:solidFill>
              <a:latin typeface="Questrial"/>
            </a:endParaRPr>
          </a:p>
        </p:txBody>
      </p:sp>
      <p:sp>
        <p:nvSpPr>
          <p:cNvPr id="3" name="Metin Yer Tutucusu 2"/>
          <p:cNvSpPr>
            <a:spLocks noGrp="1"/>
          </p:cNvSpPr>
          <p:nvPr>
            <p:ph type="body" idx="1"/>
          </p:nvPr>
        </p:nvSpPr>
        <p:spPr>
          <a:xfrm>
            <a:off x="645459" y="1815353"/>
            <a:ext cx="11107270" cy="4038364"/>
          </a:xfrm>
        </p:spPr>
        <p:txBody>
          <a:bodyPr/>
          <a:lstStyle/>
          <a:p>
            <a:r>
              <a:rPr lang="en-GB" dirty="0"/>
              <a:t>Low level of concern on</a:t>
            </a:r>
            <a:r>
              <a:rPr lang="tr-TR" dirty="0"/>
              <a:t> </a:t>
            </a:r>
            <a:r>
              <a:rPr lang="en-GB" dirty="0"/>
              <a:t>the </a:t>
            </a:r>
            <a:r>
              <a:rPr lang="tr-TR" dirty="0" err="1"/>
              <a:t>carbon</a:t>
            </a:r>
            <a:r>
              <a:rPr lang="tr-TR" dirty="0"/>
              <a:t> </a:t>
            </a:r>
            <a:r>
              <a:rPr lang="tr-TR" dirty="0" err="1"/>
              <a:t>and</a:t>
            </a:r>
            <a:r>
              <a:rPr lang="tr-TR" dirty="0"/>
              <a:t> </a:t>
            </a:r>
            <a:r>
              <a:rPr lang="tr-TR" dirty="0" err="1"/>
              <a:t>its</a:t>
            </a:r>
            <a:r>
              <a:rPr lang="tr-TR" dirty="0"/>
              <a:t> </a:t>
            </a:r>
            <a:r>
              <a:rPr lang="tr-TR" dirty="0" err="1"/>
              <a:t>impact</a:t>
            </a:r>
            <a:r>
              <a:rPr lang="tr-TR" dirty="0"/>
              <a:t> on </a:t>
            </a:r>
            <a:r>
              <a:rPr lang="tr-TR" dirty="0" err="1"/>
              <a:t>climate</a:t>
            </a:r>
            <a:r>
              <a:rPr lang="tr-TR" dirty="0"/>
              <a:t> </a:t>
            </a:r>
            <a:r>
              <a:rPr lang="tr-TR" dirty="0" err="1"/>
              <a:t>change</a:t>
            </a:r>
            <a:r>
              <a:rPr lang="tr-TR" dirty="0"/>
              <a:t> </a:t>
            </a:r>
            <a:r>
              <a:rPr lang="tr-TR" dirty="0" err="1"/>
              <a:t>e.g</a:t>
            </a:r>
            <a:r>
              <a:rPr lang="tr-TR" dirty="0"/>
              <a:t>. </a:t>
            </a:r>
            <a:r>
              <a:rPr lang="tr-TR" dirty="0" err="1"/>
              <a:t>air</a:t>
            </a:r>
            <a:r>
              <a:rPr lang="tr-TR" dirty="0"/>
              <a:t> </a:t>
            </a:r>
            <a:r>
              <a:rPr lang="tr-TR" dirty="0" err="1"/>
              <a:t>quality</a:t>
            </a:r>
            <a:r>
              <a:rPr lang="tr-TR" dirty="0"/>
              <a:t>.</a:t>
            </a:r>
            <a:r>
              <a:rPr lang="en-GB" dirty="0"/>
              <a:t> </a:t>
            </a:r>
            <a:endParaRPr lang="tr-TR" dirty="0"/>
          </a:p>
          <a:p>
            <a:r>
              <a:rPr lang="en-GB" dirty="0"/>
              <a:t>Lack of  </a:t>
            </a:r>
            <a:r>
              <a:rPr lang="tr-TR" dirty="0" err="1"/>
              <a:t>interministries</a:t>
            </a:r>
            <a:r>
              <a:rPr lang="tr-TR" dirty="0"/>
              <a:t>’ </a:t>
            </a:r>
            <a:r>
              <a:rPr lang="en-GB" dirty="0"/>
              <a:t>consensus regarding the carbon price. </a:t>
            </a:r>
            <a:endParaRPr lang="tr-TR" dirty="0"/>
          </a:p>
          <a:p>
            <a:r>
              <a:rPr lang="en-GB" dirty="0"/>
              <a:t>Lack of engagement and (political) ownership at high-level policymakers  in building support.</a:t>
            </a:r>
            <a:endParaRPr lang="tr-TR" dirty="0"/>
          </a:p>
          <a:p>
            <a:r>
              <a:rPr lang="en-GB" dirty="0"/>
              <a:t>Cost abatement</a:t>
            </a:r>
            <a:r>
              <a:rPr lang="tr-TR" dirty="0"/>
              <a:t>.</a:t>
            </a:r>
          </a:p>
          <a:p>
            <a:r>
              <a:rPr lang="en-GB" dirty="0"/>
              <a:t>Economic </a:t>
            </a:r>
            <a:r>
              <a:rPr lang="en-GB" dirty="0" err="1"/>
              <a:t>unstabilit</a:t>
            </a:r>
            <a:r>
              <a:rPr lang="tr-TR" dirty="0"/>
              <a:t>y.</a:t>
            </a:r>
          </a:p>
          <a:p>
            <a:r>
              <a:rPr lang="tr-TR" dirty="0" err="1"/>
              <a:t>Lack</a:t>
            </a:r>
            <a:r>
              <a:rPr lang="tr-TR" dirty="0"/>
              <a:t> of </a:t>
            </a:r>
            <a:r>
              <a:rPr lang="tr-TR" dirty="0" err="1"/>
              <a:t>continuity</a:t>
            </a:r>
            <a:r>
              <a:rPr lang="tr-TR" dirty="0"/>
              <a:t>.</a:t>
            </a:r>
          </a:p>
          <a:p>
            <a:endParaRPr lang="tr-TR" dirty="0"/>
          </a:p>
        </p:txBody>
      </p:sp>
    </p:spTree>
    <p:extLst>
      <p:ext uri="{BB962C8B-B14F-4D97-AF65-F5344CB8AC3E}">
        <p14:creationId xmlns:p14="http://schemas.microsoft.com/office/powerpoint/2010/main" val="135421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7846" y="365125"/>
            <a:ext cx="10425953" cy="1325563"/>
          </a:xfrm>
        </p:spPr>
        <p:txBody>
          <a:bodyPr/>
          <a:lstStyle/>
          <a:p>
            <a:r>
              <a:rPr lang="tr-TR" sz="5400" dirty="0" err="1">
                <a:solidFill>
                  <a:srgbClr val="002E54"/>
                </a:solidFill>
                <a:latin typeface="Questrial"/>
              </a:rPr>
              <a:t>National</a:t>
            </a:r>
            <a:r>
              <a:rPr lang="tr-TR" sz="5400" dirty="0">
                <a:solidFill>
                  <a:srgbClr val="002E54"/>
                </a:solidFill>
                <a:latin typeface="Questrial"/>
              </a:rPr>
              <a:t> </a:t>
            </a:r>
            <a:r>
              <a:rPr lang="tr-TR" sz="5400" dirty="0" err="1">
                <a:solidFill>
                  <a:srgbClr val="002E54"/>
                </a:solidFill>
                <a:latin typeface="Questrial"/>
              </a:rPr>
              <a:t>Challenges</a:t>
            </a:r>
            <a:r>
              <a:rPr lang="tr-TR" sz="5400" dirty="0">
                <a:solidFill>
                  <a:srgbClr val="002E54"/>
                </a:solidFill>
                <a:latin typeface="Questrial"/>
              </a:rPr>
              <a:t>/</a:t>
            </a:r>
            <a:r>
              <a:rPr lang="tr-TR" sz="5400" dirty="0" err="1">
                <a:solidFill>
                  <a:srgbClr val="002E54"/>
                </a:solidFill>
                <a:latin typeface="Questrial"/>
              </a:rPr>
              <a:t>Circumstances</a:t>
            </a:r>
            <a:endParaRPr lang="tr-TR" sz="5400" dirty="0"/>
          </a:p>
        </p:txBody>
      </p:sp>
      <p:sp>
        <p:nvSpPr>
          <p:cNvPr id="3" name="Metin Yer Tutucusu 2"/>
          <p:cNvSpPr>
            <a:spLocks noGrp="1"/>
          </p:cNvSpPr>
          <p:nvPr>
            <p:ph type="body" idx="1"/>
          </p:nvPr>
        </p:nvSpPr>
        <p:spPr/>
        <p:txBody>
          <a:bodyPr/>
          <a:lstStyle/>
          <a:p>
            <a:endParaRPr lang="tr-TR" dirty="0"/>
          </a:p>
          <a:p>
            <a:r>
              <a:rPr lang="en-GB" dirty="0"/>
              <a:t>Carbon pricing would be seen as an additional cost for private sector and the citizens.</a:t>
            </a:r>
          </a:p>
          <a:p>
            <a:r>
              <a:rPr lang="en-GB" dirty="0"/>
              <a:t>Concern </a:t>
            </a:r>
            <a:r>
              <a:rPr lang="en-GB" sz="2400" dirty="0">
                <a:latin typeface="Questrial"/>
                <a:ea typeface="Questrial"/>
                <a:cs typeface="Questrial"/>
              </a:rPr>
              <a:t>on use of revenue.</a:t>
            </a:r>
          </a:p>
          <a:p>
            <a:r>
              <a:rPr lang="en-GB" sz="2400" dirty="0">
                <a:latin typeface="Questrial"/>
                <a:ea typeface="Questrial"/>
                <a:cs typeface="Questrial"/>
              </a:rPr>
              <a:t>Concern on the impact of electricity cost.</a:t>
            </a:r>
          </a:p>
          <a:p>
            <a:r>
              <a:rPr lang="en-GB" sz="2400" dirty="0">
                <a:latin typeface="Questrial"/>
                <a:ea typeface="Questrial"/>
                <a:cs typeface="Questrial"/>
              </a:rPr>
              <a:t>Concern on negative impact on economical growth. </a:t>
            </a:r>
            <a:endParaRPr lang="en-GB" dirty="0"/>
          </a:p>
        </p:txBody>
      </p:sp>
    </p:spTree>
    <p:extLst>
      <p:ext uri="{BB962C8B-B14F-4D97-AF65-F5344CB8AC3E}">
        <p14:creationId xmlns:p14="http://schemas.microsoft.com/office/powerpoint/2010/main" val="370896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dirty="0" err="1">
                <a:solidFill>
                  <a:srgbClr val="002E54"/>
                </a:solidFill>
                <a:latin typeface="Questrial"/>
              </a:rPr>
              <a:t>Objectives</a:t>
            </a:r>
            <a:endParaRPr lang="tr-TR" sz="5400" dirty="0">
              <a:solidFill>
                <a:srgbClr val="002E54"/>
              </a:solidFill>
              <a:latin typeface="Questrial"/>
            </a:endParaRPr>
          </a:p>
        </p:txBody>
      </p:sp>
      <p:sp>
        <p:nvSpPr>
          <p:cNvPr id="3" name="Metin Yer Tutucusu 2"/>
          <p:cNvSpPr>
            <a:spLocks noGrp="1"/>
          </p:cNvSpPr>
          <p:nvPr>
            <p:ph type="body" idx="1"/>
          </p:nvPr>
        </p:nvSpPr>
        <p:spPr>
          <a:xfrm>
            <a:off x="838199" y="1777027"/>
            <a:ext cx="10981766" cy="3821196"/>
          </a:xfrm>
        </p:spPr>
        <p:txBody>
          <a:bodyPr/>
          <a:lstStyle/>
          <a:p>
            <a:pPr marL="800100">
              <a:lnSpc>
                <a:spcPct val="115000"/>
              </a:lnSpc>
              <a:spcBef>
                <a:spcPts val="0"/>
              </a:spcBef>
              <a:buSzPts val="1100"/>
            </a:pPr>
            <a:r>
              <a:rPr lang="en-GB" sz="2400" dirty="0">
                <a:latin typeface="Questrial"/>
                <a:ea typeface="Questrial"/>
                <a:cs typeface="Questrial"/>
                <a:sym typeface="Arial"/>
              </a:rPr>
              <a:t>Pro</a:t>
            </a:r>
            <a:r>
              <a:rPr lang="tr-TR" sz="2400" dirty="0">
                <a:latin typeface="Questrial"/>
                <a:ea typeface="Questrial"/>
                <a:cs typeface="Questrial"/>
                <a:sym typeface="Arial"/>
              </a:rPr>
              <a:t>-</a:t>
            </a:r>
            <a:r>
              <a:rPr lang="en-GB" sz="2400" dirty="0">
                <a:latin typeface="Questrial"/>
                <a:ea typeface="Questrial"/>
                <a:cs typeface="Questrial"/>
                <a:sym typeface="Arial"/>
              </a:rPr>
              <a:t>actively communicating on carbon pricing policy.</a:t>
            </a:r>
            <a:endParaRPr lang="tr-TR" sz="2400" dirty="0">
              <a:latin typeface="Questrial"/>
              <a:ea typeface="Questrial"/>
              <a:cs typeface="Questrial"/>
              <a:sym typeface="Arial"/>
            </a:endParaRPr>
          </a:p>
          <a:p>
            <a:pPr marL="800100">
              <a:lnSpc>
                <a:spcPct val="115000"/>
              </a:lnSpc>
              <a:spcBef>
                <a:spcPts val="0"/>
              </a:spcBef>
              <a:buSzPts val="1100"/>
            </a:pPr>
            <a:r>
              <a:rPr lang="en-GB" sz="2400" dirty="0">
                <a:latin typeface="Questrial"/>
                <a:ea typeface="Questrial"/>
                <a:cs typeface="Questrial"/>
                <a:sym typeface="Arial"/>
              </a:rPr>
              <a:t>Gaining and maintaining support for carbon pricing policy. </a:t>
            </a:r>
            <a:endParaRPr lang="tr-TR" sz="2400" dirty="0">
              <a:latin typeface="Questrial"/>
              <a:ea typeface="Questrial"/>
              <a:cs typeface="Questrial"/>
              <a:sym typeface="Arial"/>
            </a:endParaRPr>
          </a:p>
          <a:p>
            <a:pPr marL="800100">
              <a:lnSpc>
                <a:spcPct val="115000"/>
              </a:lnSpc>
              <a:spcBef>
                <a:spcPts val="0"/>
              </a:spcBef>
              <a:buSzPts val="1100"/>
            </a:pPr>
            <a:r>
              <a:rPr lang="en-GB" sz="2400" dirty="0">
                <a:latin typeface="Questrial"/>
                <a:ea typeface="Questrial"/>
                <a:cs typeface="Questrial"/>
                <a:sym typeface="Arial"/>
              </a:rPr>
              <a:t>Building internal support within Government.</a:t>
            </a:r>
            <a:endParaRPr lang="tr-TR" sz="2400" dirty="0">
              <a:latin typeface="Questrial"/>
              <a:ea typeface="Questrial"/>
              <a:cs typeface="Questrial"/>
              <a:sym typeface="Arial"/>
            </a:endParaRPr>
          </a:p>
          <a:p>
            <a:pPr marL="800100">
              <a:lnSpc>
                <a:spcPct val="115000"/>
              </a:lnSpc>
              <a:spcBef>
                <a:spcPts val="0"/>
              </a:spcBef>
              <a:buSzPts val="1100"/>
            </a:pPr>
            <a:r>
              <a:rPr lang="en-GB" sz="2400" dirty="0">
                <a:latin typeface="Questrial"/>
                <a:ea typeface="Questrial"/>
                <a:cs typeface="Questrial"/>
                <a:sym typeface="Arial"/>
              </a:rPr>
              <a:t>Making the carbon price signal visible</a:t>
            </a:r>
            <a:r>
              <a:rPr lang="tr-TR" sz="2400" dirty="0">
                <a:latin typeface="Questrial"/>
                <a:ea typeface="Questrial"/>
                <a:cs typeface="Questrial"/>
                <a:sym typeface="Arial"/>
              </a:rPr>
              <a:t> </a:t>
            </a:r>
            <a:r>
              <a:rPr lang="tr-TR" sz="2400" dirty="0" err="1">
                <a:latin typeface="Questrial"/>
                <a:ea typeface="Questrial"/>
                <a:cs typeface="Questrial"/>
                <a:sym typeface="Arial"/>
              </a:rPr>
              <a:t>to</a:t>
            </a:r>
            <a:r>
              <a:rPr lang="tr-TR" sz="2400" dirty="0">
                <a:latin typeface="Questrial"/>
                <a:ea typeface="Questrial"/>
                <a:cs typeface="Questrial"/>
                <a:sym typeface="Arial"/>
              </a:rPr>
              <a:t> </a:t>
            </a:r>
            <a:r>
              <a:rPr lang="tr-TR" sz="2400" dirty="0" err="1">
                <a:latin typeface="Questrial"/>
                <a:ea typeface="Questrial"/>
                <a:cs typeface="Questrial"/>
                <a:sym typeface="Arial"/>
              </a:rPr>
              <a:t>limited</a:t>
            </a:r>
            <a:r>
              <a:rPr lang="tr-TR" sz="2400" dirty="0">
                <a:latin typeface="Questrial"/>
                <a:ea typeface="Questrial"/>
                <a:cs typeface="Questrial"/>
                <a:sym typeface="Arial"/>
              </a:rPr>
              <a:t> </a:t>
            </a:r>
            <a:r>
              <a:rPr lang="tr-TR" sz="2400" dirty="0" err="1">
                <a:latin typeface="Questrial"/>
                <a:ea typeface="Questrial"/>
                <a:cs typeface="Questrial"/>
                <a:sym typeface="Arial"/>
              </a:rPr>
              <a:t>carbon</a:t>
            </a:r>
            <a:r>
              <a:rPr lang="tr-TR" sz="2400" dirty="0">
                <a:latin typeface="Questrial"/>
                <a:ea typeface="Questrial"/>
                <a:cs typeface="Questrial"/>
                <a:sym typeface="Arial"/>
              </a:rPr>
              <a:t> </a:t>
            </a:r>
            <a:r>
              <a:rPr lang="tr-TR" sz="2400" dirty="0" err="1">
                <a:latin typeface="Questrial"/>
                <a:ea typeface="Questrial"/>
                <a:cs typeface="Questrial"/>
                <a:sym typeface="Arial"/>
              </a:rPr>
              <a:t>intensive</a:t>
            </a:r>
            <a:r>
              <a:rPr lang="tr-TR" sz="2400" dirty="0">
                <a:latin typeface="Questrial"/>
                <a:ea typeface="Questrial"/>
                <a:cs typeface="Questrial"/>
                <a:sym typeface="Arial"/>
              </a:rPr>
              <a:t> </a:t>
            </a:r>
            <a:r>
              <a:rPr lang="tr-TR" sz="2400" dirty="0" err="1">
                <a:latin typeface="Questrial"/>
                <a:ea typeface="Questrial"/>
                <a:cs typeface="Questrial"/>
                <a:sym typeface="Arial"/>
              </a:rPr>
              <a:t>industry</a:t>
            </a:r>
            <a:r>
              <a:rPr lang="tr-TR" sz="2400" dirty="0">
                <a:latin typeface="Questrial"/>
                <a:ea typeface="Questrial"/>
                <a:cs typeface="Questrial"/>
                <a:sym typeface="Arial"/>
              </a:rPr>
              <a:t> </a:t>
            </a:r>
            <a:r>
              <a:rPr lang="tr-TR" sz="2400" dirty="0" err="1">
                <a:latin typeface="Questrial"/>
                <a:ea typeface="Questrial"/>
                <a:cs typeface="Questrial"/>
                <a:sym typeface="Arial"/>
              </a:rPr>
              <a:t>and</a:t>
            </a:r>
            <a:r>
              <a:rPr lang="tr-TR" sz="2400" dirty="0">
                <a:latin typeface="Questrial"/>
                <a:ea typeface="Questrial"/>
                <a:cs typeface="Questrial"/>
                <a:sym typeface="Arial"/>
              </a:rPr>
              <a:t> </a:t>
            </a:r>
            <a:r>
              <a:rPr lang="tr-TR" sz="2400" dirty="0" err="1">
                <a:latin typeface="Questrial"/>
                <a:ea typeface="Questrial"/>
                <a:cs typeface="Questrial"/>
                <a:sym typeface="Arial"/>
              </a:rPr>
              <a:t>businesses</a:t>
            </a:r>
            <a:r>
              <a:rPr lang="en-GB" sz="2400" dirty="0">
                <a:latin typeface="Questrial"/>
                <a:ea typeface="Questrial"/>
                <a:cs typeface="Questrial"/>
                <a:sym typeface="Arial"/>
              </a:rPr>
              <a:t>. </a:t>
            </a:r>
            <a:endParaRPr lang="tr-TR" sz="2400" dirty="0">
              <a:latin typeface="Questrial"/>
              <a:ea typeface="Questrial"/>
              <a:cs typeface="Questrial"/>
              <a:sym typeface="Arial"/>
            </a:endParaRPr>
          </a:p>
          <a:p>
            <a:pPr marL="800100">
              <a:lnSpc>
                <a:spcPct val="115000"/>
              </a:lnSpc>
              <a:spcBef>
                <a:spcPts val="0"/>
              </a:spcBef>
              <a:buSzPts val="1100"/>
            </a:pPr>
            <a:r>
              <a:rPr lang="en-GB" sz="2400" dirty="0">
                <a:latin typeface="Questrial"/>
                <a:ea typeface="Questrial"/>
                <a:cs typeface="Questrial"/>
                <a:sym typeface="Arial"/>
              </a:rPr>
              <a:t>Countering misinformation and misunderstandings on carbon pricing.</a:t>
            </a:r>
            <a:endParaRPr lang="tr-TR" sz="2400" dirty="0">
              <a:latin typeface="Questrial"/>
              <a:ea typeface="Questrial"/>
              <a:cs typeface="Questrial"/>
              <a:sym typeface="Arial"/>
            </a:endParaRPr>
          </a:p>
          <a:p>
            <a:pPr marL="800100">
              <a:lnSpc>
                <a:spcPct val="115000"/>
              </a:lnSpc>
              <a:spcBef>
                <a:spcPts val="0"/>
              </a:spcBef>
              <a:buSzPts val="1100"/>
            </a:pPr>
            <a:r>
              <a:rPr lang="en-GB" sz="2400" dirty="0">
                <a:latin typeface="Questrial"/>
                <a:ea typeface="Questrial"/>
                <a:cs typeface="Questrial"/>
                <a:sym typeface="Arial"/>
              </a:rPr>
              <a:t>Obtaining feedback from stakeholder groups. </a:t>
            </a:r>
            <a:endParaRPr lang="tr-TR" sz="2400" dirty="0">
              <a:latin typeface="Questrial"/>
              <a:ea typeface="Questrial"/>
              <a:cs typeface="Questrial"/>
              <a:sym typeface="Arial"/>
            </a:endParaRPr>
          </a:p>
          <a:p>
            <a:pPr marL="800100">
              <a:lnSpc>
                <a:spcPct val="115000"/>
              </a:lnSpc>
              <a:spcBef>
                <a:spcPts val="0"/>
              </a:spcBef>
              <a:buSzPts val="1100"/>
            </a:pPr>
            <a:r>
              <a:rPr lang="en-GB" sz="2400" dirty="0">
                <a:latin typeface="Questrial"/>
                <a:ea typeface="Questrial"/>
                <a:cs typeface="Questrial"/>
                <a:sym typeface="Arial"/>
              </a:rPr>
              <a:t>Ensuring </a:t>
            </a:r>
            <a:r>
              <a:rPr lang="tr-TR" sz="2400" dirty="0" err="1">
                <a:latin typeface="Questrial"/>
                <a:ea typeface="Questrial"/>
                <a:cs typeface="Questrial"/>
                <a:sym typeface="Arial"/>
              </a:rPr>
              <a:t>that</a:t>
            </a:r>
            <a:r>
              <a:rPr lang="tr-TR" sz="2400" dirty="0">
                <a:latin typeface="Questrial"/>
                <a:ea typeface="Questrial"/>
                <a:cs typeface="Questrial"/>
                <a:sym typeface="Arial"/>
              </a:rPr>
              <a:t> </a:t>
            </a:r>
            <a:r>
              <a:rPr lang="tr-TR" sz="2400" dirty="0" err="1">
                <a:latin typeface="Questrial"/>
                <a:ea typeface="Questrial"/>
                <a:cs typeface="Questrial"/>
                <a:sym typeface="Arial"/>
              </a:rPr>
              <a:t>the</a:t>
            </a:r>
            <a:r>
              <a:rPr lang="tr-TR" sz="2400" dirty="0">
                <a:latin typeface="Questrial"/>
                <a:ea typeface="Questrial"/>
                <a:cs typeface="Questrial"/>
                <a:sym typeface="Arial"/>
              </a:rPr>
              <a:t> </a:t>
            </a:r>
            <a:r>
              <a:rPr lang="tr-TR" sz="2400" dirty="0" err="1">
                <a:latin typeface="Questrial"/>
                <a:ea typeface="Questrial"/>
                <a:cs typeface="Questrial"/>
                <a:sym typeface="Arial"/>
              </a:rPr>
              <a:t>carbon</a:t>
            </a:r>
            <a:r>
              <a:rPr lang="tr-TR" sz="2400" dirty="0">
                <a:latin typeface="Questrial"/>
                <a:ea typeface="Questrial"/>
                <a:cs typeface="Questrial"/>
                <a:sym typeface="Arial"/>
              </a:rPr>
              <a:t> </a:t>
            </a:r>
            <a:r>
              <a:rPr lang="tr-TR" sz="2400" dirty="0" err="1">
                <a:latin typeface="Questrial"/>
                <a:ea typeface="Questrial"/>
                <a:cs typeface="Questrial"/>
                <a:sym typeface="Arial"/>
              </a:rPr>
              <a:t>price</a:t>
            </a:r>
            <a:r>
              <a:rPr lang="tr-TR" sz="2400" dirty="0">
                <a:latin typeface="Questrial"/>
                <a:ea typeface="Questrial"/>
                <a:cs typeface="Questrial"/>
                <a:sym typeface="Arial"/>
              </a:rPr>
              <a:t> is </a:t>
            </a:r>
            <a:r>
              <a:rPr lang="tr-TR" sz="2400" dirty="0" err="1">
                <a:latin typeface="Questrial"/>
                <a:ea typeface="Questrial"/>
                <a:cs typeface="Questrial"/>
                <a:sym typeface="Arial"/>
              </a:rPr>
              <a:t>robust</a:t>
            </a:r>
            <a:r>
              <a:rPr lang="tr-TR" sz="2400" dirty="0">
                <a:latin typeface="Questrial"/>
                <a:ea typeface="Questrial"/>
                <a:cs typeface="Questrial"/>
                <a:sym typeface="Arial"/>
              </a:rPr>
              <a:t> </a:t>
            </a:r>
            <a:r>
              <a:rPr lang="tr-TR" sz="2400" dirty="0" err="1">
                <a:latin typeface="Questrial"/>
                <a:ea typeface="Questrial"/>
                <a:cs typeface="Questrial"/>
                <a:sym typeface="Arial"/>
              </a:rPr>
              <a:t>and</a:t>
            </a:r>
            <a:r>
              <a:rPr lang="tr-TR" sz="2400" dirty="0">
                <a:latin typeface="Questrial"/>
                <a:ea typeface="Questrial"/>
                <a:cs typeface="Questrial"/>
                <a:sym typeface="Arial"/>
              </a:rPr>
              <a:t> </a:t>
            </a:r>
            <a:r>
              <a:rPr lang="tr-TR" sz="2400" dirty="0" err="1">
                <a:latin typeface="Questrial"/>
                <a:ea typeface="Questrial"/>
                <a:cs typeface="Questrial"/>
                <a:sym typeface="Arial"/>
              </a:rPr>
              <a:t>broadly</a:t>
            </a:r>
            <a:r>
              <a:rPr lang="tr-TR" sz="2400" dirty="0">
                <a:latin typeface="Questrial"/>
                <a:ea typeface="Questrial"/>
                <a:cs typeface="Questrial"/>
                <a:sym typeface="Arial"/>
              </a:rPr>
              <a:t> </a:t>
            </a:r>
            <a:r>
              <a:rPr lang="tr-TR" sz="2400" dirty="0" err="1">
                <a:latin typeface="Questrial"/>
                <a:ea typeface="Questrial"/>
                <a:cs typeface="Questrial"/>
                <a:sym typeface="Arial"/>
              </a:rPr>
              <a:t>understood</a:t>
            </a:r>
            <a:r>
              <a:rPr lang="tr-TR" sz="2400" dirty="0">
                <a:latin typeface="Questrial"/>
                <a:ea typeface="Questrial"/>
                <a:cs typeface="Questrial"/>
                <a:sym typeface="Arial"/>
              </a:rPr>
              <a:t> </a:t>
            </a:r>
            <a:r>
              <a:rPr lang="tr-TR" sz="2400" dirty="0" err="1">
                <a:latin typeface="Questrial"/>
                <a:ea typeface="Questrial"/>
                <a:cs typeface="Questrial"/>
                <a:sym typeface="Arial"/>
              </a:rPr>
              <a:t>and</a:t>
            </a:r>
            <a:r>
              <a:rPr lang="tr-TR" sz="2400" dirty="0">
                <a:latin typeface="Questrial"/>
                <a:ea typeface="Questrial"/>
                <a:cs typeface="Questrial"/>
                <a:sym typeface="Arial"/>
              </a:rPr>
              <a:t> </a:t>
            </a:r>
            <a:r>
              <a:rPr lang="tr-TR" sz="2400" dirty="0" err="1">
                <a:latin typeface="Questrial"/>
                <a:ea typeface="Questrial"/>
                <a:cs typeface="Questrial"/>
                <a:sym typeface="Arial"/>
              </a:rPr>
              <a:t>supported</a:t>
            </a:r>
            <a:r>
              <a:rPr lang="tr-TR" sz="2400" dirty="0">
                <a:latin typeface="Questrial"/>
                <a:ea typeface="Questrial"/>
                <a:cs typeface="Questrial"/>
                <a:sym typeface="Arial"/>
              </a:rPr>
              <a:t> </a:t>
            </a:r>
            <a:r>
              <a:rPr lang="tr-TR" sz="2400" dirty="0" err="1">
                <a:latin typeface="Questrial"/>
                <a:ea typeface="Questrial"/>
                <a:cs typeface="Questrial"/>
                <a:sym typeface="Arial"/>
              </a:rPr>
              <a:t>by</a:t>
            </a:r>
            <a:r>
              <a:rPr lang="en-GB" sz="2400" dirty="0">
                <a:latin typeface="Questrial"/>
                <a:ea typeface="Questrial"/>
                <a:cs typeface="Questrial"/>
                <a:sym typeface="Arial"/>
              </a:rPr>
              <a:t> all key stakeholders </a:t>
            </a:r>
            <a:r>
              <a:rPr lang="tr-TR" sz="2400" dirty="0">
                <a:latin typeface="Questrial"/>
                <a:ea typeface="Questrial"/>
                <a:cs typeface="Questrial"/>
                <a:sym typeface="Arial"/>
              </a:rPr>
              <a:t>.</a:t>
            </a:r>
          </a:p>
          <a:p>
            <a:endParaRPr lang="tr-TR" dirty="0"/>
          </a:p>
        </p:txBody>
      </p:sp>
    </p:spTree>
    <p:extLst>
      <p:ext uri="{BB962C8B-B14F-4D97-AF65-F5344CB8AC3E}">
        <p14:creationId xmlns:p14="http://schemas.microsoft.com/office/powerpoint/2010/main" val="298158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dirty="0" err="1">
                <a:solidFill>
                  <a:srgbClr val="002E54"/>
                </a:solidFill>
                <a:latin typeface="Questrial"/>
              </a:rPr>
              <a:t>Primary</a:t>
            </a:r>
            <a:r>
              <a:rPr lang="tr-TR" sz="5400" dirty="0">
                <a:solidFill>
                  <a:srgbClr val="002E54"/>
                </a:solidFill>
                <a:latin typeface="Questrial"/>
              </a:rPr>
              <a:t> </a:t>
            </a:r>
            <a:r>
              <a:rPr lang="tr-TR" sz="5400" dirty="0" err="1">
                <a:solidFill>
                  <a:srgbClr val="002E54"/>
                </a:solidFill>
                <a:latin typeface="Questrial"/>
              </a:rPr>
              <a:t>target</a:t>
            </a:r>
            <a:r>
              <a:rPr lang="tr-TR" sz="5400" dirty="0">
                <a:solidFill>
                  <a:srgbClr val="002E54"/>
                </a:solidFill>
                <a:latin typeface="Questrial"/>
              </a:rPr>
              <a:t> </a:t>
            </a:r>
            <a:r>
              <a:rPr lang="tr-TR" sz="5400" dirty="0" err="1">
                <a:solidFill>
                  <a:srgbClr val="002E54"/>
                </a:solidFill>
                <a:latin typeface="Questrial"/>
              </a:rPr>
              <a:t>audiences</a:t>
            </a:r>
            <a:endParaRPr lang="tr-TR" sz="5400" dirty="0">
              <a:solidFill>
                <a:srgbClr val="002E54"/>
              </a:solidFill>
              <a:latin typeface="Questrial"/>
            </a:endParaRPr>
          </a:p>
        </p:txBody>
      </p:sp>
      <p:graphicFrame>
        <p:nvGraphicFramePr>
          <p:cNvPr id="7" name="Tablo 6"/>
          <p:cNvGraphicFramePr>
            <a:graphicFrameLocks noGrp="1"/>
          </p:cNvGraphicFramePr>
          <p:nvPr>
            <p:extLst>
              <p:ext uri="{D42A27DB-BD31-4B8C-83A1-F6EECF244321}">
                <p14:modId xmlns:p14="http://schemas.microsoft.com/office/powerpoint/2010/main" val="329014099"/>
              </p:ext>
            </p:extLst>
          </p:nvPr>
        </p:nvGraphicFramePr>
        <p:xfrm>
          <a:off x="869428" y="1753848"/>
          <a:ext cx="10478128" cy="4192524"/>
        </p:xfrm>
        <a:graphic>
          <a:graphicData uri="http://schemas.openxmlformats.org/drawingml/2006/table">
            <a:tbl>
              <a:tblPr firstRow="1" bandRow="1">
                <a:tableStyleId>{2D5ABB26-0587-4C30-8999-92F81FD0307C}</a:tableStyleId>
              </a:tblPr>
              <a:tblGrid>
                <a:gridCol w="1274165">
                  <a:extLst>
                    <a:ext uri="{9D8B030D-6E8A-4147-A177-3AD203B41FA5}">
                      <a16:colId xmlns:a16="http://schemas.microsoft.com/office/drawing/2014/main" val="20000"/>
                    </a:ext>
                  </a:extLst>
                </a:gridCol>
                <a:gridCol w="3462728">
                  <a:extLst>
                    <a:ext uri="{9D8B030D-6E8A-4147-A177-3AD203B41FA5}">
                      <a16:colId xmlns:a16="http://schemas.microsoft.com/office/drawing/2014/main" val="20001"/>
                    </a:ext>
                  </a:extLst>
                </a:gridCol>
                <a:gridCol w="1588958">
                  <a:extLst>
                    <a:ext uri="{9D8B030D-6E8A-4147-A177-3AD203B41FA5}">
                      <a16:colId xmlns:a16="http://schemas.microsoft.com/office/drawing/2014/main" val="20002"/>
                    </a:ext>
                  </a:extLst>
                </a:gridCol>
                <a:gridCol w="4152277">
                  <a:extLst>
                    <a:ext uri="{9D8B030D-6E8A-4147-A177-3AD203B41FA5}">
                      <a16:colId xmlns:a16="http://schemas.microsoft.com/office/drawing/2014/main" val="20003"/>
                    </a:ext>
                  </a:extLst>
                </a:gridCol>
              </a:tblGrid>
              <a:tr h="3882453">
                <a:tc>
                  <a:txBody>
                    <a:bodyPr/>
                    <a:lstStyle/>
                    <a:p>
                      <a:pPr marR="0" algn="l" rtl="0">
                        <a:lnSpc>
                          <a:spcPct val="100000"/>
                        </a:lnSpc>
                        <a:spcBef>
                          <a:spcPts val="0"/>
                        </a:spcBef>
                        <a:spcAft>
                          <a:spcPts val="0"/>
                        </a:spcAft>
                        <a:buClr>
                          <a:srgbClr val="000000"/>
                        </a:buClr>
                        <a:buFont typeface="Arial"/>
                      </a:pPr>
                      <a:endParaRPr lang="tr-TR" sz="1600" b="1" i="0" u="none" strike="noStrike" cap="none" dirty="0">
                        <a:solidFill>
                          <a:srgbClr val="002E54"/>
                        </a:solidFill>
                        <a:latin typeface="Questrial"/>
                        <a:ea typeface="Calibri"/>
                        <a:cs typeface="Calibri"/>
                        <a:sym typeface="Arial"/>
                      </a:endParaRPr>
                    </a:p>
                    <a:p>
                      <a:pPr marR="0" algn="l" rtl="0">
                        <a:lnSpc>
                          <a:spcPct val="100000"/>
                        </a:lnSpc>
                        <a:spcBef>
                          <a:spcPts val="0"/>
                        </a:spcBef>
                        <a:spcAft>
                          <a:spcPts val="0"/>
                        </a:spcAft>
                        <a:buClr>
                          <a:srgbClr val="000000"/>
                        </a:buClr>
                        <a:buFont typeface="Arial"/>
                      </a:pPr>
                      <a:endParaRPr lang="tr-TR" sz="1600" b="1" i="0" u="none" strike="noStrike" cap="none" dirty="0">
                        <a:solidFill>
                          <a:srgbClr val="002E54"/>
                        </a:solidFill>
                        <a:latin typeface="Questrial"/>
                        <a:ea typeface="Calibri"/>
                        <a:cs typeface="Calibri"/>
                        <a:sym typeface="Arial"/>
                      </a:endParaRPr>
                    </a:p>
                    <a:p>
                      <a:pPr marR="0" algn="l" rtl="0">
                        <a:lnSpc>
                          <a:spcPct val="100000"/>
                        </a:lnSpc>
                        <a:spcBef>
                          <a:spcPts val="0"/>
                        </a:spcBef>
                        <a:spcAft>
                          <a:spcPts val="0"/>
                        </a:spcAft>
                        <a:buClr>
                          <a:srgbClr val="000000"/>
                        </a:buClr>
                        <a:buFont typeface="Arial"/>
                      </a:pPr>
                      <a:endParaRPr lang="tr-TR" sz="1600" b="1" i="0" u="none" strike="noStrike" cap="none" dirty="0">
                        <a:solidFill>
                          <a:srgbClr val="002E54"/>
                        </a:solidFill>
                        <a:latin typeface="Questrial"/>
                        <a:ea typeface="Calibri"/>
                        <a:cs typeface="Calibri"/>
                        <a:sym typeface="Arial"/>
                      </a:endParaRPr>
                    </a:p>
                    <a:p>
                      <a:pPr marR="0" algn="l" rtl="0">
                        <a:lnSpc>
                          <a:spcPct val="100000"/>
                        </a:lnSpc>
                        <a:spcBef>
                          <a:spcPts val="0"/>
                        </a:spcBef>
                        <a:spcAft>
                          <a:spcPts val="0"/>
                        </a:spcAft>
                        <a:buClr>
                          <a:srgbClr val="000000"/>
                        </a:buClr>
                        <a:buFont typeface="Arial"/>
                      </a:pPr>
                      <a:endParaRPr lang="tr-TR" sz="1600" b="1" i="0" u="none" strike="noStrike" cap="none" dirty="0">
                        <a:solidFill>
                          <a:srgbClr val="002E54"/>
                        </a:solidFill>
                        <a:latin typeface="Questrial"/>
                        <a:ea typeface="Calibri"/>
                        <a:cs typeface="Calibri"/>
                        <a:sym typeface="Arial"/>
                      </a:endParaRPr>
                    </a:p>
                    <a:p>
                      <a:pPr marR="0" algn="l" rtl="0">
                        <a:lnSpc>
                          <a:spcPct val="100000"/>
                        </a:lnSpc>
                        <a:spcBef>
                          <a:spcPts val="0"/>
                        </a:spcBef>
                        <a:spcAft>
                          <a:spcPts val="0"/>
                        </a:spcAft>
                        <a:buClr>
                          <a:srgbClr val="000000"/>
                        </a:buClr>
                        <a:buFont typeface="Arial"/>
                      </a:pPr>
                      <a:endParaRPr lang="tr-TR" sz="1600" b="1" i="0" u="none" strike="noStrike" cap="none" dirty="0">
                        <a:solidFill>
                          <a:srgbClr val="002E54"/>
                        </a:solidFill>
                        <a:latin typeface="Questrial"/>
                        <a:ea typeface="Calibri"/>
                        <a:cs typeface="Calibri"/>
                        <a:sym typeface="Arial"/>
                      </a:endParaRPr>
                    </a:p>
                    <a:p>
                      <a:pPr marR="0" algn="l" rtl="0">
                        <a:lnSpc>
                          <a:spcPct val="100000"/>
                        </a:lnSpc>
                        <a:spcBef>
                          <a:spcPts val="0"/>
                        </a:spcBef>
                        <a:spcAft>
                          <a:spcPts val="0"/>
                        </a:spcAft>
                        <a:buClr>
                          <a:srgbClr val="000000"/>
                        </a:buClr>
                        <a:buFont typeface="Arial"/>
                      </a:pPr>
                      <a:r>
                        <a:rPr lang="en-GB" sz="1800" b="1" i="0" u="none" strike="noStrike" cap="none" dirty="0">
                          <a:solidFill>
                            <a:srgbClr val="FF0000"/>
                          </a:solidFill>
                          <a:latin typeface="Questrial"/>
                          <a:ea typeface="Calibri"/>
                          <a:cs typeface="Calibri"/>
                          <a:sym typeface="Arial"/>
                        </a:rPr>
                        <a:t>Internal </a:t>
                      </a:r>
                      <a:endParaRPr lang="tr-TR" sz="1800" b="1" i="0" u="none" strike="noStrike" cap="none" dirty="0">
                        <a:solidFill>
                          <a:srgbClr val="FF0000"/>
                        </a:solidFill>
                        <a:latin typeface="Questrial"/>
                        <a:ea typeface="Calibri"/>
                        <a:cs typeface="Calibri"/>
                        <a:sym typeface="Arial"/>
                      </a:endParaRPr>
                    </a:p>
                    <a:p>
                      <a:pPr marR="0" algn="l" rtl="0">
                        <a:lnSpc>
                          <a:spcPct val="100000"/>
                        </a:lnSpc>
                        <a:spcBef>
                          <a:spcPts val="0"/>
                        </a:spcBef>
                        <a:spcAft>
                          <a:spcPts val="0"/>
                        </a:spcAft>
                        <a:buClr>
                          <a:srgbClr val="000000"/>
                        </a:buClr>
                        <a:buFont typeface="Arial"/>
                      </a:pPr>
                      <a:r>
                        <a:rPr lang="en-GB" sz="1800" b="1" i="0" u="none" strike="noStrike" cap="none" dirty="0">
                          <a:solidFill>
                            <a:srgbClr val="FF0000"/>
                          </a:solidFill>
                          <a:latin typeface="Questrial"/>
                          <a:ea typeface="Calibri"/>
                          <a:cs typeface="Calibri"/>
                          <a:sym typeface="Arial"/>
                        </a:rPr>
                        <a:t>Groups</a:t>
                      </a:r>
                      <a:endParaRPr lang="tr-TR" sz="1800" b="1" i="0" u="none" strike="noStrike" cap="none" dirty="0">
                        <a:solidFill>
                          <a:srgbClr val="FF0000"/>
                        </a:solidFill>
                        <a:latin typeface="Questrial"/>
                        <a:ea typeface="Calibri"/>
                        <a:cs typeface="Calibri"/>
                        <a:sym typeface="Arial"/>
                      </a:endParaRPr>
                    </a:p>
                  </a:txBody>
                  <a:tcPr/>
                </a:tc>
                <a:tc>
                  <a:txBody>
                    <a:bodyPr/>
                    <a:lstStyle/>
                    <a:p>
                      <a:pPr marL="800100" marR="0" lvl="0" indent="-342900" algn="l" rtl="0">
                        <a:lnSpc>
                          <a:spcPct val="115000"/>
                        </a:lnSpc>
                        <a:spcBef>
                          <a:spcPts val="0"/>
                        </a:spcBef>
                        <a:spcAft>
                          <a:spcPts val="0"/>
                        </a:spcAft>
                        <a:buClr>
                          <a:schemeClr val="dk1"/>
                        </a:buClr>
                        <a:buSzPts val="1100"/>
                        <a:buFont typeface="Arial"/>
                        <a:buChar char="•"/>
                      </a:pPr>
                      <a:r>
                        <a:rPr lang="en-GB" sz="1800" b="0" i="0" u="none" strike="noStrike" cap="none" dirty="0">
                          <a:solidFill>
                            <a:schemeClr val="dk1"/>
                          </a:solidFill>
                          <a:latin typeface="Questrial"/>
                          <a:ea typeface="Questrial"/>
                          <a:cs typeface="Questrial"/>
                          <a:sym typeface="Arial"/>
                        </a:rPr>
                        <a:t>Politic</a:t>
                      </a:r>
                      <a:r>
                        <a:rPr lang="tr-TR" sz="1800" b="0" i="0" u="none" strike="noStrike" cap="none" dirty="0" err="1">
                          <a:solidFill>
                            <a:schemeClr val="dk1"/>
                          </a:solidFill>
                          <a:latin typeface="Questrial"/>
                          <a:ea typeface="Questrial"/>
                          <a:cs typeface="Questrial"/>
                          <a:sym typeface="Arial"/>
                        </a:rPr>
                        <a:t>ians</a:t>
                      </a:r>
                      <a:endParaRPr lang="tr-TR" sz="1800" b="0" i="0" u="none" strike="noStrike" cap="none" dirty="0">
                        <a:solidFill>
                          <a:schemeClr val="dk1"/>
                        </a:solidFill>
                        <a:latin typeface="Questrial"/>
                        <a:ea typeface="Questrial"/>
                        <a:cs typeface="Questrial"/>
                        <a:sym typeface="Arial"/>
                      </a:endParaRPr>
                    </a:p>
                    <a:p>
                      <a:pPr marL="800100" marR="0" lvl="0" indent="-342900" algn="l" rtl="0">
                        <a:lnSpc>
                          <a:spcPct val="115000"/>
                        </a:lnSpc>
                        <a:spcBef>
                          <a:spcPts val="0"/>
                        </a:spcBef>
                        <a:spcAft>
                          <a:spcPts val="0"/>
                        </a:spcAft>
                        <a:buClr>
                          <a:schemeClr val="dk1"/>
                        </a:buClr>
                        <a:buSzPts val="1100"/>
                        <a:buFont typeface="Arial"/>
                        <a:buChar char="•"/>
                      </a:pPr>
                      <a:r>
                        <a:rPr lang="tr-TR" sz="1800" b="0" i="0" u="none" strike="noStrike" cap="none" dirty="0" err="1">
                          <a:solidFill>
                            <a:schemeClr val="dk1"/>
                          </a:solidFill>
                          <a:latin typeface="Questrial"/>
                          <a:ea typeface="Questrial"/>
                          <a:cs typeface="Questrial"/>
                          <a:sym typeface="Arial"/>
                        </a:rPr>
                        <a:t>Ministry</a:t>
                      </a:r>
                      <a:r>
                        <a:rPr lang="tr-TR" sz="1800" b="0" i="0" u="none" strike="noStrike" cap="none" dirty="0">
                          <a:solidFill>
                            <a:schemeClr val="dk1"/>
                          </a:solidFill>
                          <a:latin typeface="Questrial"/>
                          <a:ea typeface="Questrial"/>
                          <a:cs typeface="Questrial"/>
                          <a:sym typeface="Arial"/>
                        </a:rPr>
                        <a:t> of Environment </a:t>
                      </a:r>
                      <a:r>
                        <a:rPr lang="tr-TR" sz="1800" b="0" i="0" u="none" strike="noStrike" cap="none" dirty="0" err="1">
                          <a:solidFill>
                            <a:schemeClr val="dk1"/>
                          </a:solidFill>
                          <a:latin typeface="Questrial"/>
                          <a:ea typeface="Questrial"/>
                          <a:cs typeface="Questrial"/>
                          <a:sym typeface="Arial"/>
                        </a:rPr>
                        <a:t>and</a:t>
                      </a:r>
                      <a:r>
                        <a:rPr lang="tr-TR" sz="1800" b="0" i="0" u="none" strike="noStrike" cap="none" dirty="0">
                          <a:solidFill>
                            <a:schemeClr val="dk1"/>
                          </a:solidFill>
                          <a:latin typeface="Questrial"/>
                          <a:ea typeface="Questrial"/>
                          <a:cs typeface="Questrial"/>
                          <a:sym typeface="Arial"/>
                        </a:rPr>
                        <a:t> </a:t>
                      </a:r>
                      <a:r>
                        <a:rPr lang="tr-TR" sz="1800" b="0" i="0" u="none" strike="noStrike" cap="none" dirty="0" err="1">
                          <a:solidFill>
                            <a:schemeClr val="dk1"/>
                          </a:solidFill>
                          <a:latin typeface="Questrial"/>
                          <a:ea typeface="Questrial"/>
                          <a:cs typeface="Questrial"/>
                          <a:sym typeface="Arial"/>
                        </a:rPr>
                        <a:t>Urbanization</a:t>
                      </a:r>
                      <a:endParaRPr lang="tr-TR" sz="1800" b="0" i="0" u="none" strike="noStrike" cap="none" dirty="0">
                        <a:solidFill>
                          <a:schemeClr val="dk1"/>
                        </a:solidFill>
                        <a:latin typeface="Questrial"/>
                        <a:ea typeface="Questrial"/>
                        <a:cs typeface="Questrial"/>
                        <a:sym typeface="Arial"/>
                      </a:endParaRPr>
                    </a:p>
                    <a:p>
                      <a:pPr marL="800100" marR="0" lvl="0" indent="-342900" algn="l" rtl="0">
                        <a:lnSpc>
                          <a:spcPct val="115000"/>
                        </a:lnSpc>
                        <a:spcBef>
                          <a:spcPts val="0"/>
                        </a:spcBef>
                        <a:spcAft>
                          <a:spcPts val="0"/>
                        </a:spcAft>
                        <a:buClr>
                          <a:schemeClr val="dk1"/>
                        </a:buClr>
                        <a:buSzPts val="1100"/>
                        <a:buFont typeface="Arial"/>
                        <a:buChar char="•"/>
                      </a:pPr>
                      <a:r>
                        <a:rPr lang="en-GB" sz="1800" b="0" i="0" u="none" strike="noStrike" cap="none" dirty="0">
                          <a:solidFill>
                            <a:schemeClr val="dk1"/>
                          </a:solidFill>
                          <a:latin typeface="Questrial"/>
                          <a:ea typeface="Questrial"/>
                          <a:cs typeface="Questrial"/>
                          <a:sym typeface="Arial"/>
                        </a:rPr>
                        <a:t>Ministry of Treasury </a:t>
                      </a:r>
                      <a:r>
                        <a:rPr lang="tr-TR" sz="1800" b="0" i="0" u="none" strike="noStrike" cap="none" dirty="0">
                          <a:solidFill>
                            <a:schemeClr val="dk1"/>
                          </a:solidFill>
                          <a:latin typeface="Questrial"/>
                          <a:ea typeface="Questrial"/>
                          <a:cs typeface="Questrial"/>
                          <a:sym typeface="Arial"/>
                        </a:rPr>
                        <a:t>a</a:t>
                      </a:r>
                      <a:r>
                        <a:rPr lang="en-GB" sz="1800" b="0" i="0" u="none" strike="noStrike" cap="none" dirty="0" err="1">
                          <a:solidFill>
                            <a:schemeClr val="dk1"/>
                          </a:solidFill>
                          <a:latin typeface="Questrial"/>
                          <a:ea typeface="Questrial"/>
                          <a:cs typeface="Questrial"/>
                          <a:sym typeface="Arial"/>
                        </a:rPr>
                        <a:t>nd</a:t>
                      </a:r>
                      <a:r>
                        <a:rPr lang="en-GB" sz="1800" b="0" i="0" u="none" strike="noStrike" cap="none" dirty="0">
                          <a:solidFill>
                            <a:schemeClr val="dk1"/>
                          </a:solidFill>
                          <a:latin typeface="Questrial"/>
                          <a:ea typeface="Questrial"/>
                          <a:cs typeface="Questrial"/>
                          <a:sym typeface="Arial"/>
                        </a:rPr>
                        <a:t> Finance</a:t>
                      </a:r>
                      <a:endParaRPr lang="tr-TR" sz="1800" b="0" i="0" u="none" strike="noStrike" cap="none" dirty="0">
                        <a:solidFill>
                          <a:schemeClr val="dk1"/>
                        </a:solidFill>
                        <a:latin typeface="Questrial"/>
                        <a:ea typeface="Questrial"/>
                        <a:cs typeface="Questrial"/>
                        <a:sym typeface="Arial"/>
                      </a:endParaRPr>
                    </a:p>
                    <a:p>
                      <a:pPr marL="800100" marR="0" lvl="0" indent="-342900" algn="l" rtl="0">
                        <a:lnSpc>
                          <a:spcPct val="115000"/>
                        </a:lnSpc>
                        <a:spcBef>
                          <a:spcPts val="0"/>
                        </a:spcBef>
                        <a:spcAft>
                          <a:spcPts val="0"/>
                        </a:spcAft>
                        <a:buClr>
                          <a:schemeClr val="dk1"/>
                        </a:buClr>
                        <a:buSzPts val="1100"/>
                        <a:buFont typeface="Arial"/>
                        <a:buChar char="•"/>
                      </a:pPr>
                      <a:r>
                        <a:rPr lang="en-GB" sz="1800" b="0" i="0" u="none" strike="noStrike" cap="none" dirty="0">
                          <a:solidFill>
                            <a:schemeClr val="dk1"/>
                          </a:solidFill>
                          <a:latin typeface="Questrial"/>
                          <a:ea typeface="Questrial"/>
                          <a:cs typeface="Questrial"/>
                          <a:sym typeface="Arial"/>
                        </a:rPr>
                        <a:t>Ministry of Energy</a:t>
                      </a:r>
                      <a:r>
                        <a:rPr lang="tr-TR" sz="1800" b="0" i="0" u="none" strike="noStrike" cap="none" dirty="0">
                          <a:solidFill>
                            <a:schemeClr val="dk1"/>
                          </a:solidFill>
                          <a:latin typeface="Questrial"/>
                          <a:ea typeface="Questrial"/>
                          <a:cs typeface="Questrial"/>
                          <a:sym typeface="Arial"/>
                        </a:rPr>
                        <a:t> </a:t>
                      </a:r>
                      <a:r>
                        <a:rPr lang="tr-TR" sz="1800" b="0" i="0" u="none" strike="noStrike" cap="none" dirty="0" err="1">
                          <a:solidFill>
                            <a:schemeClr val="dk1"/>
                          </a:solidFill>
                          <a:latin typeface="Questrial"/>
                          <a:ea typeface="Questrial"/>
                          <a:cs typeface="Questrial"/>
                          <a:sym typeface="Arial"/>
                        </a:rPr>
                        <a:t>and</a:t>
                      </a:r>
                      <a:r>
                        <a:rPr lang="tr-TR" sz="1800" b="0" i="0" u="none" strike="noStrike" cap="none" dirty="0">
                          <a:solidFill>
                            <a:schemeClr val="dk1"/>
                          </a:solidFill>
                          <a:latin typeface="Questrial"/>
                          <a:ea typeface="Questrial"/>
                          <a:cs typeface="Questrial"/>
                          <a:sym typeface="Arial"/>
                        </a:rPr>
                        <a:t> </a:t>
                      </a:r>
                      <a:r>
                        <a:rPr lang="tr-TR" sz="1800" b="0" i="0" u="none" strike="noStrike" cap="none" dirty="0" err="1">
                          <a:solidFill>
                            <a:schemeClr val="dk1"/>
                          </a:solidFill>
                          <a:latin typeface="Questrial"/>
                          <a:ea typeface="Questrial"/>
                          <a:cs typeface="Questrial"/>
                          <a:sym typeface="Arial"/>
                        </a:rPr>
                        <a:t>National</a:t>
                      </a:r>
                      <a:r>
                        <a:rPr lang="tr-TR" sz="1800" b="0" i="0" u="none" strike="noStrike" cap="none" dirty="0">
                          <a:solidFill>
                            <a:schemeClr val="dk1"/>
                          </a:solidFill>
                          <a:latin typeface="Questrial"/>
                          <a:ea typeface="Questrial"/>
                          <a:cs typeface="Questrial"/>
                          <a:sym typeface="Arial"/>
                        </a:rPr>
                        <a:t> Resources</a:t>
                      </a:r>
                    </a:p>
                    <a:p>
                      <a:pPr marL="800100" marR="0" lvl="0" indent="-342900" algn="l" rtl="0">
                        <a:lnSpc>
                          <a:spcPct val="115000"/>
                        </a:lnSpc>
                        <a:spcBef>
                          <a:spcPts val="0"/>
                        </a:spcBef>
                        <a:spcAft>
                          <a:spcPts val="0"/>
                        </a:spcAft>
                        <a:buClr>
                          <a:schemeClr val="dk1"/>
                        </a:buClr>
                        <a:buSzPts val="1100"/>
                        <a:buFont typeface="Arial"/>
                        <a:buChar char="•"/>
                      </a:pPr>
                      <a:r>
                        <a:rPr lang="en-GB" sz="1800" b="0" i="0" u="none" strike="noStrike" cap="none" dirty="0">
                          <a:solidFill>
                            <a:schemeClr val="dk1"/>
                          </a:solidFill>
                          <a:latin typeface="Questrial"/>
                          <a:ea typeface="Questrial"/>
                          <a:cs typeface="Questrial"/>
                          <a:sym typeface="Arial"/>
                        </a:rPr>
                        <a:t>Ministry of Trade</a:t>
                      </a:r>
                      <a:r>
                        <a:rPr lang="tr-TR" sz="1800" b="0" i="0" u="none" strike="noStrike" cap="none" dirty="0">
                          <a:solidFill>
                            <a:schemeClr val="dk1"/>
                          </a:solidFill>
                          <a:latin typeface="Questrial"/>
                          <a:ea typeface="Questrial"/>
                          <a:cs typeface="Questrial"/>
                          <a:sym typeface="Arial"/>
                        </a:rPr>
                        <a:t> </a:t>
                      </a:r>
                      <a:r>
                        <a:rPr lang="tr-TR" sz="1800" b="0" i="0" u="none" strike="noStrike" cap="none" dirty="0" err="1">
                          <a:solidFill>
                            <a:schemeClr val="dk1"/>
                          </a:solidFill>
                          <a:latin typeface="Questrial"/>
                          <a:ea typeface="Questrial"/>
                          <a:cs typeface="Questrial"/>
                          <a:sym typeface="Arial"/>
                        </a:rPr>
                        <a:t>and</a:t>
                      </a:r>
                      <a:r>
                        <a:rPr lang="tr-TR" sz="1800" b="0" i="0" u="none" strike="noStrike" cap="none" dirty="0">
                          <a:solidFill>
                            <a:schemeClr val="dk1"/>
                          </a:solidFill>
                          <a:latin typeface="Questrial"/>
                          <a:ea typeface="Questrial"/>
                          <a:cs typeface="Questrial"/>
                          <a:sym typeface="Arial"/>
                        </a:rPr>
                        <a:t> </a:t>
                      </a:r>
                      <a:r>
                        <a:rPr lang="tr-TR" sz="1800" b="0" i="0" u="none" strike="noStrike" cap="none" dirty="0" err="1">
                          <a:solidFill>
                            <a:schemeClr val="dk1"/>
                          </a:solidFill>
                          <a:latin typeface="Questrial"/>
                          <a:ea typeface="Questrial"/>
                          <a:cs typeface="Questrial"/>
                          <a:sym typeface="Arial"/>
                        </a:rPr>
                        <a:t>Technology</a:t>
                      </a:r>
                      <a:endParaRPr lang="tr-TR" sz="1800" b="0" i="0" u="none" strike="noStrike" cap="none" dirty="0">
                        <a:solidFill>
                          <a:schemeClr val="dk1"/>
                        </a:solidFill>
                        <a:latin typeface="Questrial"/>
                        <a:ea typeface="Questrial"/>
                        <a:cs typeface="Questrial"/>
                        <a:sym typeface="Arial"/>
                      </a:endParaRPr>
                    </a:p>
                    <a:p>
                      <a:pPr marL="800100" marR="0" lvl="0" indent="-34290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800" b="0" i="0" u="none" strike="noStrike" cap="none" dirty="0">
                          <a:solidFill>
                            <a:schemeClr val="dk1"/>
                          </a:solidFill>
                          <a:latin typeface="Questrial"/>
                          <a:ea typeface="Questrial"/>
                          <a:cs typeface="Questrial"/>
                          <a:sym typeface="Arial"/>
                        </a:rPr>
                        <a:t>Presidency of Strategy and Budget</a:t>
                      </a:r>
                      <a:endParaRPr lang="tr-TR" sz="1800" b="0" i="0" u="none" strike="noStrike" cap="none" dirty="0">
                        <a:solidFill>
                          <a:schemeClr val="dk1"/>
                        </a:solidFill>
                        <a:latin typeface="Questrial"/>
                        <a:ea typeface="Questrial"/>
                        <a:cs typeface="Questrial"/>
                        <a:sym typeface="Calibri"/>
                      </a:endParaRPr>
                    </a:p>
                    <a:p>
                      <a:pPr marL="800100" marR="0" lvl="0" indent="-342900" algn="l" rtl="0">
                        <a:lnSpc>
                          <a:spcPct val="115000"/>
                        </a:lnSpc>
                        <a:spcBef>
                          <a:spcPts val="0"/>
                        </a:spcBef>
                        <a:spcAft>
                          <a:spcPts val="0"/>
                        </a:spcAft>
                        <a:buClr>
                          <a:schemeClr val="dk1"/>
                        </a:buClr>
                        <a:buSzPts val="1100"/>
                        <a:buFont typeface="Arial"/>
                        <a:buChar char="•"/>
                      </a:pPr>
                      <a:r>
                        <a:rPr lang="en-GB" sz="1800" b="0" i="0" u="none" strike="noStrike" cap="none" dirty="0">
                          <a:solidFill>
                            <a:schemeClr val="dk1"/>
                          </a:solidFill>
                          <a:latin typeface="Questrial"/>
                          <a:ea typeface="Questrial"/>
                          <a:cs typeface="Questrial"/>
                          <a:sym typeface="Arial"/>
                        </a:rPr>
                        <a:t>Other ministries and governmental bodies</a:t>
                      </a:r>
                      <a:endParaRPr lang="tr-TR" sz="1800" b="0" i="0" u="none" strike="noStrike" cap="none" dirty="0">
                        <a:solidFill>
                          <a:schemeClr val="dk1"/>
                        </a:solidFill>
                        <a:latin typeface="Questrial"/>
                        <a:ea typeface="Questrial"/>
                        <a:cs typeface="Questrial"/>
                        <a:sym typeface="Arial"/>
                      </a:endParaRPr>
                    </a:p>
                  </a:txBody>
                  <a:tcPr/>
                </a:tc>
                <a:tc>
                  <a:txBody>
                    <a:bodyPr/>
                    <a:lstStyle/>
                    <a:p>
                      <a:endParaRPr lang="tr-TR" sz="1600" b="1" i="0" u="none" strike="noStrike" cap="none" dirty="0">
                        <a:solidFill>
                          <a:srgbClr val="002E54"/>
                        </a:solidFill>
                        <a:latin typeface="Questrial"/>
                        <a:ea typeface="Calibri"/>
                        <a:cs typeface="Calibri"/>
                        <a:sym typeface="Arial"/>
                      </a:endParaRPr>
                    </a:p>
                    <a:p>
                      <a:endParaRPr lang="tr-TR" sz="1600" b="1" i="0" u="none" strike="noStrike" cap="none" dirty="0">
                        <a:solidFill>
                          <a:srgbClr val="002E54"/>
                        </a:solidFill>
                        <a:latin typeface="Questrial"/>
                        <a:ea typeface="Calibri"/>
                        <a:cs typeface="Calibri"/>
                        <a:sym typeface="Arial"/>
                      </a:endParaRPr>
                    </a:p>
                    <a:p>
                      <a:endParaRPr lang="tr-TR" sz="1600" b="1" i="0" u="none" strike="noStrike" cap="none" dirty="0">
                        <a:solidFill>
                          <a:srgbClr val="002E54"/>
                        </a:solidFill>
                        <a:latin typeface="Questrial"/>
                        <a:ea typeface="Calibri"/>
                        <a:cs typeface="Calibri"/>
                        <a:sym typeface="Arial"/>
                      </a:endParaRPr>
                    </a:p>
                    <a:p>
                      <a:endParaRPr lang="tr-TR" sz="1600" b="1" i="0" u="none" strike="noStrike" cap="none" dirty="0">
                        <a:solidFill>
                          <a:srgbClr val="002E54"/>
                        </a:solidFill>
                        <a:latin typeface="Questrial"/>
                        <a:ea typeface="Calibri"/>
                        <a:cs typeface="Calibri"/>
                        <a:sym typeface="Arial"/>
                      </a:endParaRPr>
                    </a:p>
                    <a:p>
                      <a:r>
                        <a:rPr lang="tr-TR" sz="1600" b="1" i="0" u="none" strike="noStrike" cap="none" dirty="0" err="1">
                          <a:solidFill>
                            <a:srgbClr val="FF0000"/>
                          </a:solidFill>
                          <a:latin typeface="Questrial"/>
                          <a:ea typeface="Calibri"/>
                          <a:cs typeface="Calibri"/>
                          <a:sym typeface="Arial"/>
                        </a:rPr>
                        <a:t>External</a:t>
                      </a:r>
                      <a:endParaRPr lang="tr-TR" sz="1600" b="1" i="0" u="none" strike="noStrike" cap="none" dirty="0">
                        <a:solidFill>
                          <a:srgbClr val="FF0000"/>
                        </a:solidFill>
                        <a:latin typeface="Questrial"/>
                        <a:ea typeface="Calibri"/>
                        <a:cs typeface="Calibri"/>
                        <a:sym typeface="Arial"/>
                      </a:endParaRPr>
                    </a:p>
                    <a:p>
                      <a:r>
                        <a:rPr lang="tr-TR" sz="1600" b="1" i="0" u="none" strike="noStrike" cap="none" dirty="0" err="1">
                          <a:solidFill>
                            <a:srgbClr val="FF0000"/>
                          </a:solidFill>
                          <a:latin typeface="Questrial"/>
                          <a:ea typeface="Calibri"/>
                          <a:cs typeface="Calibri"/>
                          <a:sym typeface="Arial"/>
                        </a:rPr>
                        <a:t>Groups</a:t>
                      </a:r>
                      <a:r>
                        <a:rPr lang="tr-TR" sz="1600" b="1" i="0" u="none" strike="noStrike" cap="none" dirty="0">
                          <a:solidFill>
                            <a:srgbClr val="FF0000"/>
                          </a:solidFill>
                          <a:latin typeface="Questrial"/>
                          <a:ea typeface="Calibri"/>
                          <a:cs typeface="Calibri"/>
                          <a:sym typeface="Arial"/>
                        </a:rPr>
                        <a:t> / </a:t>
                      </a:r>
                    </a:p>
                    <a:p>
                      <a:r>
                        <a:rPr lang="en-GB" sz="1800" b="1" i="0" u="none" strike="noStrike" cap="none" dirty="0" err="1">
                          <a:solidFill>
                            <a:srgbClr val="FF0000"/>
                          </a:solidFill>
                          <a:latin typeface="Questrial"/>
                          <a:ea typeface="Calibri"/>
                          <a:cs typeface="Calibri"/>
                          <a:sym typeface="Arial"/>
                        </a:rPr>
                        <a:t>Pri</a:t>
                      </a:r>
                      <a:r>
                        <a:rPr lang="tr-TR" sz="1800" b="1" i="0" u="none" strike="noStrike" cap="none" dirty="0" err="1">
                          <a:solidFill>
                            <a:srgbClr val="FF0000"/>
                          </a:solidFill>
                          <a:latin typeface="Questrial"/>
                          <a:ea typeface="Calibri"/>
                          <a:cs typeface="Calibri"/>
                          <a:sym typeface="Arial"/>
                        </a:rPr>
                        <a:t>mary</a:t>
                      </a:r>
                      <a:endParaRPr lang="tr-TR" sz="1800" b="1" i="0" u="none" strike="noStrike" cap="none" dirty="0">
                        <a:solidFill>
                          <a:srgbClr val="FF0000"/>
                        </a:solidFill>
                        <a:latin typeface="Questrial"/>
                        <a:ea typeface="Calibri"/>
                        <a:cs typeface="Calibri"/>
                        <a:sym typeface="Arial"/>
                      </a:endParaRPr>
                    </a:p>
                    <a:p>
                      <a:r>
                        <a:rPr lang="en-GB" sz="1800" b="1" i="0" u="none" strike="noStrike" cap="none" dirty="0">
                          <a:solidFill>
                            <a:srgbClr val="FF0000"/>
                          </a:solidFill>
                          <a:latin typeface="Questrial"/>
                          <a:ea typeface="Calibri"/>
                          <a:cs typeface="Calibri"/>
                          <a:sym typeface="Arial"/>
                        </a:rPr>
                        <a:t>stakeholders</a:t>
                      </a:r>
                      <a:endParaRPr lang="tr-TR" sz="1800" b="1" i="0" u="none" strike="noStrike" cap="none" dirty="0">
                        <a:solidFill>
                          <a:srgbClr val="FF0000"/>
                        </a:solidFill>
                        <a:latin typeface="Questrial"/>
                        <a:ea typeface="Calibri"/>
                        <a:cs typeface="Calibri"/>
                        <a:sym typeface="Calibri"/>
                      </a:endParaRPr>
                    </a:p>
                  </a:txBody>
                  <a:tcPr/>
                </a:tc>
                <a:tc>
                  <a:txBody>
                    <a:bodyPr/>
                    <a:lstStyle/>
                    <a:p>
                      <a:pPr marL="800100" marR="0" lvl="0" indent="-342900" algn="l" rtl="0">
                        <a:lnSpc>
                          <a:spcPct val="115000"/>
                        </a:lnSpc>
                        <a:spcBef>
                          <a:spcPts val="0"/>
                        </a:spcBef>
                        <a:spcAft>
                          <a:spcPts val="0"/>
                        </a:spcAft>
                        <a:buClr>
                          <a:schemeClr val="dk1"/>
                        </a:buClr>
                        <a:buSzPts val="1100"/>
                        <a:buFont typeface="Arial"/>
                        <a:buChar char="•"/>
                      </a:pPr>
                      <a:r>
                        <a:rPr lang="en-GB" sz="1600" b="0" i="0" u="none" strike="noStrike" cap="none" dirty="0">
                          <a:solidFill>
                            <a:schemeClr val="dk1"/>
                          </a:solidFill>
                          <a:latin typeface="Questrial"/>
                          <a:ea typeface="Questrial"/>
                          <a:cs typeface="Questrial"/>
                          <a:sym typeface="Arial"/>
                        </a:rPr>
                        <a:t>Finance institutions </a:t>
                      </a:r>
                      <a:endParaRPr lang="tr-TR" sz="1600" b="0" i="0" u="none" strike="noStrike" cap="none" dirty="0">
                        <a:solidFill>
                          <a:schemeClr val="dk1"/>
                        </a:solidFill>
                        <a:latin typeface="Questrial"/>
                        <a:ea typeface="Questrial"/>
                        <a:cs typeface="Questrial"/>
                        <a:sym typeface="Arial"/>
                      </a:endParaRPr>
                    </a:p>
                    <a:p>
                      <a:pPr marL="800100" marR="0" lvl="0" indent="-342900" algn="l" rtl="0">
                        <a:lnSpc>
                          <a:spcPct val="115000"/>
                        </a:lnSpc>
                        <a:spcBef>
                          <a:spcPts val="0"/>
                        </a:spcBef>
                        <a:spcAft>
                          <a:spcPts val="0"/>
                        </a:spcAft>
                        <a:buClr>
                          <a:schemeClr val="dk1"/>
                        </a:buClr>
                        <a:buSzPts val="1100"/>
                        <a:buFont typeface="Arial"/>
                        <a:buChar char="•"/>
                      </a:pPr>
                      <a:r>
                        <a:rPr lang="en-GB" sz="1600" b="0" i="0" u="none" strike="noStrike" cap="none" dirty="0">
                          <a:solidFill>
                            <a:schemeClr val="dk1"/>
                          </a:solidFill>
                          <a:latin typeface="Questrial"/>
                          <a:ea typeface="Questrial"/>
                          <a:cs typeface="Questrial"/>
                          <a:sym typeface="Arial"/>
                        </a:rPr>
                        <a:t>Carbon intensive industry </a:t>
                      </a:r>
                      <a:endParaRPr lang="tr-TR" sz="1600" b="0" i="0" u="none" strike="noStrike" cap="none" dirty="0">
                        <a:solidFill>
                          <a:schemeClr val="dk1"/>
                        </a:solidFill>
                        <a:latin typeface="Questrial"/>
                        <a:ea typeface="Questrial"/>
                        <a:cs typeface="Questrial"/>
                        <a:sym typeface="Arial"/>
                      </a:endParaRPr>
                    </a:p>
                    <a:p>
                      <a:pPr marL="800100" marR="0" lvl="0" indent="-342900" algn="l" rtl="0">
                        <a:lnSpc>
                          <a:spcPct val="115000"/>
                        </a:lnSpc>
                        <a:spcBef>
                          <a:spcPts val="0"/>
                        </a:spcBef>
                        <a:spcAft>
                          <a:spcPts val="0"/>
                        </a:spcAft>
                        <a:buClr>
                          <a:schemeClr val="dk1"/>
                        </a:buClr>
                        <a:buSzPts val="1100"/>
                        <a:buFont typeface="Arial"/>
                        <a:buChar char="•"/>
                      </a:pPr>
                      <a:r>
                        <a:rPr lang="tr-TR" sz="1600" b="0" i="0" u="none" strike="noStrike" cap="none" dirty="0" err="1">
                          <a:solidFill>
                            <a:schemeClr val="dk1"/>
                          </a:solidFill>
                          <a:latin typeface="Questrial"/>
                          <a:ea typeface="Questrial"/>
                          <a:cs typeface="Questrial"/>
                          <a:sym typeface="Arial"/>
                        </a:rPr>
                        <a:t>The</a:t>
                      </a:r>
                      <a:r>
                        <a:rPr lang="tr-TR" sz="1600" b="0" i="0" u="none" strike="noStrike" cap="none" dirty="0">
                          <a:solidFill>
                            <a:schemeClr val="dk1"/>
                          </a:solidFill>
                          <a:latin typeface="Questrial"/>
                          <a:ea typeface="Questrial"/>
                          <a:cs typeface="Questrial"/>
                          <a:sym typeface="Arial"/>
                        </a:rPr>
                        <a:t> </a:t>
                      </a:r>
                      <a:r>
                        <a:rPr lang="tr-TR" sz="1600" b="0" i="0" u="none" strike="noStrike" cap="none" dirty="0" err="1">
                          <a:solidFill>
                            <a:schemeClr val="dk1"/>
                          </a:solidFill>
                          <a:latin typeface="Questrial"/>
                          <a:ea typeface="Questrial"/>
                          <a:cs typeface="Questrial"/>
                          <a:sym typeface="Arial"/>
                        </a:rPr>
                        <a:t>Union</a:t>
                      </a:r>
                      <a:r>
                        <a:rPr lang="tr-TR" sz="1600" b="0" i="0" u="none" strike="noStrike" cap="none" dirty="0">
                          <a:solidFill>
                            <a:schemeClr val="dk1"/>
                          </a:solidFill>
                          <a:latin typeface="Questrial"/>
                          <a:ea typeface="Questrial"/>
                          <a:cs typeface="Questrial"/>
                          <a:sym typeface="Arial"/>
                        </a:rPr>
                        <a:t> of </a:t>
                      </a:r>
                      <a:r>
                        <a:rPr lang="tr-TR" sz="1600" b="0" i="0" u="none" strike="noStrike" cap="none" dirty="0" err="1">
                          <a:solidFill>
                            <a:schemeClr val="dk1"/>
                          </a:solidFill>
                          <a:latin typeface="Questrial"/>
                          <a:ea typeface="Questrial"/>
                          <a:cs typeface="Questrial"/>
                          <a:sym typeface="Arial"/>
                        </a:rPr>
                        <a:t>Chambers</a:t>
                      </a:r>
                      <a:r>
                        <a:rPr lang="tr-TR" sz="1600" b="0" i="0" u="none" strike="noStrike" cap="none" dirty="0">
                          <a:solidFill>
                            <a:schemeClr val="dk1"/>
                          </a:solidFill>
                          <a:latin typeface="Questrial"/>
                          <a:ea typeface="Questrial"/>
                          <a:cs typeface="Questrial"/>
                          <a:sym typeface="Arial"/>
                        </a:rPr>
                        <a:t> </a:t>
                      </a:r>
                      <a:r>
                        <a:rPr lang="tr-TR" sz="1600" b="0" i="0" u="none" strike="noStrike" cap="none" dirty="0" err="1">
                          <a:solidFill>
                            <a:schemeClr val="dk1"/>
                          </a:solidFill>
                          <a:latin typeface="Questrial"/>
                          <a:ea typeface="Questrial"/>
                          <a:cs typeface="Questrial"/>
                          <a:sym typeface="Arial"/>
                        </a:rPr>
                        <a:t>and</a:t>
                      </a:r>
                      <a:r>
                        <a:rPr lang="tr-TR" sz="1600" b="0" i="0" u="none" strike="noStrike" cap="none" dirty="0">
                          <a:solidFill>
                            <a:schemeClr val="dk1"/>
                          </a:solidFill>
                          <a:latin typeface="Questrial"/>
                          <a:ea typeface="Questrial"/>
                          <a:cs typeface="Questrial"/>
                          <a:sym typeface="Arial"/>
                        </a:rPr>
                        <a:t> </a:t>
                      </a:r>
                      <a:r>
                        <a:rPr lang="tr-TR" sz="1600" b="0" i="0" u="none" strike="noStrike" cap="none" dirty="0" err="1">
                          <a:solidFill>
                            <a:schemeClr val="dk1"/>
                          </a:solidFill>
                          <a:latin typeface="Questrial"/>
                          <a:ea typeface="Questrial"/>
                          <a:cs typeface="Questrial"/>
                          <a:sym typeface="Arial"/>
                        </a:rPr>
                        <a:t>Commodity</a:t>
                      </a:r>
                      <a:r>
                        <a:rPr lang="tr-TR" sz="1600" b="0" i="0" u="none" strike="noStrike" cap="none" dirty="0">
                          <a:solidFill>
                            <a:schemeClr val="dk1"/>
                          </a:solidFill>
                          <a:latin typeface="Questrial"/>
                          <a:ea typeface="Questrial"/>
                          <a:cs typeface="Questrial"/>
                          <a:sym typeface="Arial"/>
                        </a:rPr>
                        <a:t> </a:t>
                      </a:r>
                      <a:r>
                        <a:rPr lang="tr-TR" sz="1600" b="0" i="0" u="none" strike="noStrike" cap="none" dirty="0" err="1">
                          <a:solidFill>
                            <a:schemeClr val="dk1"/>
                          </a:solidFill>
                          <a:latin typeface="Questrial"/>
                          <a:ea typeface="Questrial"/>
                          <a:cs typeface="Questrial"/>
                          <a:sym typeface="Arial"/>
                        </a:rPr>
                        <a:t>Exchanges</a:t>
                      </a:r>
                      <a:r>
                        <a:rPr lang="tr-TR" sz="1600" b="0" i="0" u="none" strike="noStrike" cap="none" dirty="0">
                          <a:solidFill>
                            <a:schemeClr val="dk1"/>
                          </a:solidFill>
                          <a:latin typeface="Questrial"/>
                          <a:ea typeface="Questrial"/>
                          <a:cs typeface="Questrial"/>
                          <a:sym typeface="Arial"/>
                        </a:rPr>
                        <a:t> of Turkey (</a:t>
                      </a:r>
                      <a:r>
                        <a:rPr lang="en-GB" sz="1600" b="0" i="0" u="none" strike="noStrike" cap="none" dirty="0">
                          <a:solidFill>
                            <a:schemeClr val="dk1"/>
                          </a:solidFill>
                          <a:latin typeface="Questrial"/>
                          <a:ea typeface="Questrial"/>
                          <a:cs typeface="Questrial"/>
                          <a:sym typeface="Arial"/>
                        </a:rPr>
                        <a:t>TOBB</a:t>
                      </a:r>
                      <a:r>
                        <a:rPr lang="tr-TR" sz="1600" b="0" i="0" u="none" strike="noStrike" cap="none" dirty="0">
                          <a:solidFill>
                            <a:schemeClr val="dk1"/>
                          </a:solidFill>
                          <a:latin typeface="Questrial"/>
                          <a:ea typeface="Questrial"/>
                          <a:cs typeface="Questrial"/>
                          <a:sym typeface="Arial"/>
                        </a:rPr>
                        <a:t>)</a:t>
                      </a:r>
                    </a:p>
                    <a:p>
                      <a:pPr marL="800100" marR="0" lvl="0" indent="-342900" algn="l" rtl="0">
                        <a:lnSpc>
                          <a:spcPct val="115000"/>
                        </a:lnSpc>
                        <a:spcBef>
                          <a:spcPts val="0"/>
                        </a:spcBef>
                        <a:spcAft>
                          <a:spcPts val="0"/>
                        </a:spcAft>
                        <a:buClr>
                          <a:schemeClr val="dk1"/>
                        </a:buClr>
                        <a:buSzPts val="1100"/>
                        <a:buFont typeface="Arial"/>
                        <a:buChar char="•"/>
                      </a:pPr>
                      <a:r>
                        <a:rPr lang="en-GB" sz="1600" b="0" i="0" u="none" strike="noStrike" cap="none" dirty="0">
                          <a:solidFill>
                            <a:schemeClr val="dk1"/>
                          </a:solidFill>
                          <a:latin typeface="Questrial"/>
                          <a:ea typeface="Questrial"/>
                          <a:cs typeface="Questrial"/>
                          <a:sym typeface="Arial"/>
                        </a:rPr>
                        <a:t>Regional Chambers of commerce and industry</a:t>
                      </a:r>
                      <a:endParaRPr lang="tr-TR" sz="1600" b="0" i="0" u="none" strike="noStrike" cap="none" dirty="0">
                        <a:solidFill>
                          <a:schemeClr val="dk1"/>
                        </a:solidFill>
                        <a:latin typeface="Questrial"/>
                        <a:ea typeface="Questrial"/>
                        <a:cs typeface="Questrial"/>
                        <a:sym typeface="Arial"/>
                      </a:endParaRPr>
                    </a:p>
                    <a:p>
                      <a:pPr marL="800100" marR="0" lvl="0" indent="-342900" algn="l" rtl="0">
                        <a:lnSpc>
                          <a:spcPct val="115000"/>
                        </a:lnSpc>
                        <a:spcBef>
                          <a:spcPts val="0"/>
                        </a:spcBef>
                        <a:spcAft>
                          <a:spcPts val="0"/>
                        </a:spcAft>
                        <a:buClr>
                          <a:schemeClr val="dk1"/>
                        </a:buClr>
                        <a:buSzPts val="1100"/>
                        <a:buFont typeface="Arial"/>
                        <a:buChar char="•"/>
                      </a:pPr>
                      <a:r>
                        <a:rPr lang="tr-TR" sz="1600" b="0" i="0" u="none" strike="noStrike" cap="none" dirty="0" err="1">
                          <a:solidFill>
                            <a:schemeClr val="dk1"/>
                          </a:solidFill>
                          <a:latin typeface="Questrial"/>
                          <a:ea typeface="Questrial"/>
                          <a:cs typeface="Questrial"/>
                          <a:sym typeface="Arial"/>
                        </a:rPr>
                        <a:t>Voluntary</a:t>
                      </a:r>
                      <a:r>
                        <a:rPr lang="tr-TR" sz="1600" b="0" i="0" u="none" strike="noStrike" cap="none" dirty="0">
                          <a:solidFill>
                            <a:schemeClr val="dk1"/>
                          </a:solidFill>
                          <a:latin typeface="Questrial"/>
                          <a:ea typeface="Questrial"/>
                          <a:cs typeface="Questrial"/>
                          <a:sym typeface="Arial"/>
                        </a:rPr>
                        <a:t> </a:t>
                      </a:r>
                      <a:r>
                        <a:rPr lang="tr-TR" sz="1600" b="0" i="0" u="none" strike="noStrike" cap="none" dirty="0" err="1">
                          <a:solidFill>
                            <a:schemeClr val="dk1"/>
                          </a:solidFill>
                          <a:latin typeface="Questrial"/>
                          <a:ea typeface="Questrial"/>
                          <a:cs typeface="Questrial"/>
                          <a:sym typeface="Arial"/>
                        </a:rPr>
                        <a:t>organizations</a:t>
                      </a:r>
                      <a:r>
                        <a:rPr lang="tr-TR" sz="1600" b="0" i="0" u="none" strike="noStrike" cap="none" dirty="0">
                          <a:solidFill>
                            <a:schemeClr val="dk1"/>
                          </a:solidFill>
                          <a:latin typeface="Questrial"/>
                          <a:ea typeface="Questrial"/>
                          <a:cs typeface="Questrial"/>
                          <a:sym typeface="Arial"/>
                        </a:rPr>
                        <a:t> of </a:t>
                      </a:r>
                      <a:r>
                        <a:rPr lang="tr-TR" sz="1600" b="0" i="0" u="none" strike="noStrike" cap="none" dirty="0" err="1">
                          <a:solidFill>
                            <a:schemeClr val="dk1"/>
                          </a:solidFill>
                          <a:latin typeface="Questrial"/>
                          <a:ea typeface="Questrial"/>
                          <a:cs typeface="Questrial"/>
                          <a:sym typeface="Arial"/>
                        </a:rPr>
                        <a:t>the</a:t>
                      </a:r>
                      <a:r>
                        <a:rPr lang="tr-TR" sz="1600" b="0" i="0" u="none" strike="noStrike" cap="none" dirty="0">
                          <a:solidFill>
                            <a:schemeClr val="dk1"/>
                          </a:solidFill>
                          <a:latin typeface="Questrial"/>
                          <a:ea typeface="Questrial"/>
                          <a:cs typeface="Questrial"/>
                          <a:sym typeface="Arial"/>
                        </a:rPr>
                        <a:t> </a:t>
                      </a:r>
                      <a:r>
                        <a:rPr lang="tr-TR" sz="1600" b="0" i="0" u="none" strike="noStrike" cap="none" dirty="0" err="1">
                          <a:solidFill>
                            <a:schemeClr val="dk1"/>
                          </a:solidFill>
                          <a:latin typeface="Questrial"/>
                          <a:ea typeface="Questrial"/>
                          <a:cs typeface="Questrial"/>
                          <a:sym typeface="Arial"/>
                        </a:rPr>
                        <a:t>private</a:t>
                      </a:r>
                      <a:r>
                        <a:rPr lang="tr-TR" sz="1600" b="0" i="0" u="none" strike="noStrike" cap="none" dirty="0">
                          <a:solidFill>
                            <a:schemeClr val="dk1"/>
                          </a:solidFill>
                          <a:latin typeface="Questrial"/>
                          <a:ea typeface="Questrial"/>
                          <a:cs typeface="Questrial"/>
                          <a:sym typeface="Arial"/>
                        </a:rPr>
                        <a:t> </a:t>
                      </a:r>
                      <a:r>
                        <a:rPr lang="tr-TR" sz="1600" b="0" i="0" u="none" strike="noStrike" cap="none" dirty="0" err="1">
                          <a:solidFill>
                            <a:schemeClr val="dk1"/>
                          </a:solidFill>
                          <a:latin typeface="Questrial"/>
                          <a:ea typeface="Questrial"/>
                          <a:cs typeface="Questrial"/>
                          <a:sym typeface="Arial"/>
                        </a:rPr>
                        <a:t>sector</a:t>
                      </a:r>
                      <a:r>
                        <a:rPr lang="tr-TR" sz="1600" b="0" i="0" u="none" strike="noStrike" cap="none" dirty="0">
                          <a:solidFill>
                            <a:schemeClr val="dk1"/>
                          </a:solidFill>
                          <a:latin typeface="Questrial"/>
                          <a:ea typeface="Questrial"/>
                          <a:cs typeface="Questrial"/>
                          <a:sym typeface="Arial"/>
                        </a:rPr>
                        <a:t>  (</a:t>
                      </a:r>
                      <a:r>
                        <a:rPr lang="en-GB" sz="1600" b="0" i="0" u="none" strike="noStrike" cap="none" dirty="0">
                          <a:solidFill>
                            <a:schemeClr val="dk1"/>
                          </a:solidFill>
                          <a:latin typeface="Questrial"/>
                          <a:ea typeface="Questrial"/>
                          <a:cs typeface="Questrial"/>
                          <a:sym typeface="Arial"/>
                        </a:rPr>
                        <a:t>TUSIAD</a:t>
                      </a:r>
                      <a:r>
                        <a:rPr lang="tr-TR" sz="1600" b="0" i="0" u="none" strike="noStrike" cap="none" dirty="0">
                          <a:solidFill>
                            <a:schemeClr val="dk1"/>
                          </a:solidFill>
                          <a:latin typeface="Questrial"/>
                          <a:ea typeface="Questrial"/>
                          <a:cs typeface="Questrial"/>
                          <a:sym typeface="Arial"/>
                        </a:rPr>
                        <a:t>, </a:t>
                      </a:r>
                      <a:r>
                        <a:rPr lang="en-GB" sz="1600" b="0" i="0" u="none" strike="noStrike" cap="none" dirty="0">
                          <a:solidFill>
                            <a:schemeClr val="dk1"/>
                          </a:solidFill>
                          <a:latin typeface="Questrial"/>
                          <a:ea typeface="Questrial"/>
                          <a:cs typeface="Questrial"/>
                          <a:sym typeface="Arial"/>
                        </a:rPr>
                        <a:t>MUSIAD</a:t>
                      </a:r>
                      <a:r>
                        <a:rPr lang="tr-TR" sz="1600" b="0" i="0" u="none" strike="noStrike" cap="none" dirty="0">
                          <a:solidFill>
                            <a:schemeClr val="dk1"/>
                          </a:solidFill>
                          <a:latin typeface="Questrial"/>
                          <a:ea typeface="Questrial"/>
                          <a:cs typeface="Questrial"/>
                          <a:sym typeface="Arial"/>
                        </a:rPr>
                        <a:t>, </a:t>
                      </a:r>
                      <a:r>
                        <a:rPr lang="en-GB" sz="1600" b="0" i="0" u="none" strike="noStrike" cap="none" dirty="0">
                          <a:solidFill>
                            <a:schemeClr val="dk1"/>
                          </a:solidFill>
                          <a:latin typeface="Questrial"/>
                          <a:ea typeface="Questrial"/>
                          <a:cs typeface="Questrial"/>
                          <a:sym typeface="Arial"/>
                        </a:rPr>
                        <a:t>DEIK</a:t>
                      </a:r>
                      <a:r>
                        <a:rPr lang="tr-TR" sz="1600" b="0" i="0" u="none" strike="noStrike" cap="none" dirty="0">
                          <a:solidFill>
                            <a:schemeClr val="dk1"/>
                          </a:solidFill>
                          <a:latin typeface="Questrial"/>
                          <a:ea typeface="Questrial"/>
                          <a:cs typeface="Questrial"/>
                          <a:sym typeface="Arial"/>
                        </a:rPr>
                        <a:t>, </a:t>
                      </a:r>
                      <a:r>
                        <a:rPr lang="en-GB" sz="1600" b="0" i="0" u="none" strike="noStrike" cap="none" dirty="0">
                          <a:solidFill>
                            <a:schemeClr val="dk1"/>
                          </a:solidFill>
                          <a:latin typeface="Questrial"/>
                          <a:ea typeface="Questrial"/>
                          <a:cs typeface="Questrial"/>
                          <a:sym typeface="Arial"/>
                        </a:rPr>
                        <a:t>TIM</a:t>
                      </a:r>
                      <a:r>
                        <a:rPr lang="tr-TR" sz="1600" b="0" i="0" u="none" strike="noStrike" cap="none" dirty="0">
                          <a:solidFill>
                            <a:schemeClr val="dk1"/>
                          </a:solidFill>
                          <a:latin typeface="Questrial"/>
                          <a:ea typeface="Questrial"/>
                          <a:cs typeface="Questrial"/>
                          <a:sym typeface="Arial"/>
                        </a:rPr>
                        <a:t> </a:t>
                      </a:r>
                      <a:r>
                        <a:rPr lang="en-GB" sz="1600" b="0" i="0" u="none" strike="noStrike" cap="none" dirty="0">
                          <a:solidFill>
                            <a:schemeClr val="dk1"/>
                          </a:solidFill>
                          <a:latin typeface="Questrial"/>
                          <a:ea typeface="Questrial"/>
                          <a:cs typeface="Questrial"/>
                          <a:sym typeface="Arial"/>
                        </a:rPr>
                        <a:t>YASED</a:t>
                      </a:r>
                      <a:r>
                        <a:rPr lang="tr-TR" sz="1600" b="0" i="0" u="none" strike="noStrike" cap="none" dirty="0">
                          <a:solidFill>
                            <a:schemeClr val="dk1"/>
                          </a:solidFill>
                          <a:latin typeface="Questrial"/>
                          <a:ea typeface="Questrial"/>
                          <a:cs typeface="Questrial"/>
                          <a:sym typeface="Arial"/>
                        </a:rPr>
                        <a:t>)</a:t>
                      </a:r>
                    </a:p>
                    <a:p>
                      <a:pPr marL="800100" marR="0" lvl="0" indent="-342900" algn="l" rtl="0">
                        <a:lnSpc>
                          <a:spcPct val="115000"/>
                        </a:lnSpc>
                        <a:spcBef>
                          <a:spcPts val="0"/>
                        </a:spcBef>
                        <a:spcAft>
                          <a:spcPts val="0"/>
                        </a:spcAft>
                        <a:buClr>
                          <a:schemeClr val="dk1"/>
                        </a:buClr>
                        <a:buSzPts val="1100"/>
                        <a:buFont typeface="Arial"/>
                        <a:buChar char="•"/>
                      </a:pPr>
                      <a:r>
                        <a:rPr lang="en-GB" sz="1600" b="0" i="0" u="none" strike="noStrike" cap="none" dirty="0">
                          <a:solidFill>
                            <a:schemeClr val="dk1"/>
                          </a:solidFill>
                          <a:latin typeface="Questrial"/>
                          <a:ea typeface="Questrial"/>
                          <a:cs typeface="Questrial"/>
                          <a:sym typeface="Arial"/>
                        </a:rPr>
                        <a:t>Academy</a:t>
                      </a:r>
                      <a:endParaRPr lang="tr-TR" sz="1600" b="0" i="0" u="none" strike="noStrike" cap="none" dirty="0">
                        <a:solidFill>
                          <a:schemeClr val="dk1"/>
                        </a:solidFill>
                        <a:latin typeface="Questrial"/>
                        <a:ea typeface="Questrial"/>
                        <a:cs typeface="Questrial"/>
                        <a:sym typeface="Arial"/>
                      </a:endParaRPr>
                    </a:p>
                    <a:p>
                      <a:pPr marL="800100" marR="0" lvl="0" indent="-342900" algn="l" rtl="0">
                        <a:lnSpc>
                          <a:spcPct val="115000"/>
                        </a:lnSpc>
                        <a:spcBef>
                          <a:spcPts val="0"/>
                        </a:spcBef>
                        <a:spcAft>
                          <a:spcPts val="0"/>
                        </a:spcAft>
                        <a:buClr>
                          <a:schemeClr val="dk1"/>
                        </a:buClr>
                        <a:buSzPts val="1100"/>
                        <a:buFont typeface="Arial"/>
                        <a:buChar char="•"/>
                      </a:pPr>
                      <a:r>
                        <a:rPr lang="tr-TR" sz="1600" b="0" i="0" u="none" strike="noStrike" cap="none" dirty="0" err="1">
                          <a:solidFill>
                            <a:schemeClr val="dk1"/>
                          </a:solidFill>
                          <a:latin typeface="Questrial"/>
                          <a:ea typeface="Questrial"/>
                          <a:cs typeface="Questrial"/>
                          <a:sym typeface="Arial"/>
                        </a:rPr>
                        <a:t>NGOs</a:t>
                      </a:r>
                      <a:r>
                        <a:rPr lang="en-GB" sz="1600" b="0" i="0" u="none" strike="noStrike" cap="none" dirty="0">
                          <a:solidFill>
                            <a:schemeClr val="dk1"/>
                          </a:solidFill>
                          <a:latin typeface="Questrial"/>
                          <a:ea typeface="Questrial"/>
                          <a:cs typeface="Questrial"/>
                          <a:sym typeface="Arial"/>
                        </a:rPr>
                        <a:t> </a:t>
                      </a:r>
                      <a:endParaRPr lang="tr-TR" sz="1600" b="0" i="0" u="none" strike="noStrike" cap="none" dirty="0">
                        <a:solidFill>
                          <a:schemeClr val="dk1"/>
                        </a:solidFill>
                        <a:latin typeface="Questrial"/>
                        <a:ea typeface="Questrial"/>
                        <a:cs typeface="Questrial"/>
                        <a:sym typeface="Arial"/>
                      </a:endParaRPr>
                    </a:p>
                    <a:p>
                      <a:pPr marL="800100" marR="0" lvl="0" indent="-342900" algn="l" rtl="0">
                        <a:lnSpc>
                          <a:spcPct val="115000"/>
                        </a:lnSpc>
                        <a:spcBef>
                          <a:spcPts val="0"/>
                        </a:spcBef>
                        <a:spcAft>
                          <a:spcPts val="0"/>
                        </a:spcAft>
                        <a:buClr>
                          <a:schemeClr val="dk1"/>
                        </a:buClr>
                        <a:buSzPts val="1100"/>
                        <a:buFont typeface="Arial"/>
                        <a:buChar char="•"/>
                      </a:pPr>
                      <a:r>
                        <a:rPr lang="en-GB" sz="1600" b="0" i="0" u="none" strike="noStrike" cap="none" dirty="0">
                          <a:solidFill>
                            <a:schemeClr val="dk1"/>
                          </a:solidFill>
                          <a:latin typeface="Questrial"/>
                          <a:ea typeface="Questrial"/>
                          <a:cs typeface="Questrial"/>
                          <a:sym typeface="Arial"/>
                        </a:rPr>
                        <a:t>Media</a:t>
                      </a:r>
                      <a:endParaRPr lang="tr-TR" sz="1600" b="0" i="0" u="none" strike="noStrike" cap="none" dirty="0">
                        <a:solidFill>
                          <a:schemeClr val="dk1"/>
                        </a:solidFill>
                        <a:latin typeface="Questrial"/>
                        <a:ea typeface="Questrial"/>
                        <a:cs typeface="Questrial"/>
                        <a:sym typeface="Aria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4150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dirty="0" err="1">
                <a:solidFill>
                  <a:srgbClr val="002E54"/>
                </a:solidFill>
                <a:latin typeface="Questrial"/>
              </a:rPr>
              <a:t>Stakeholder</a:t>
            </a:r>
            <a:r>
              <a:rPr lang="tr-TR" sz="5400" dirty="0">
                <a:solidFill>
                  <a:srgbClr val="002E54"/>
                </a:solidFill>
                <a:latin typeface="Questrial"/>
              </a:rPr>
              <a:t> </a:t>
            </a:r>
            <a:r>
              <a:rPr lang="tr-TR" sz="5400" dirty="0" err="1">
                <a:solidFill>
                  <a:srgbClr val="002E54"/>
                </a:solidFill>
                <a:latin typeface="Questrial"/>
              </a:rPr>
              <a:t>Meetings</a:t>
            </a:r>
            <a:endParaRPr lang="tr-TR" sz="5400" dirty="0">
              <a:solidFill>
                <a:srgbClr val="002E54"/>
              </a:solidFill>
              <a:latin typeface="Questrial"/>
            </a:endParaRPr>
          </a:p>
        </p:txBody>
      </p:sp>
      <p:sp>
        <p:nvSpPr>
          <p:cNvPr id="3" name="Metin Yer Tutucusu 2"/>
          <p:cNvSpPr>
            <a:spLocks noGrp="1"/>
          </p:cNvSpPr>
          <p:nvPr>
            <p:ph type="body" idx="1"/>
          </p:nvPr>
        </p:nvSpPr>
        <p:spPr/>
        <p:txBody>
          <a:bodyPr/>
          <a:lstStyle/>
          <a:p>
            <a:r>
              <a:rPr lang="tr-TR" dirty="0" err="1"/>
              <a:t>To</a:t>
            </a:r>
            <a:r>
              <a:rPr lang="tr-TR" dirty="0"/>
              <a:t> </a:t>
            </a:r>
            <a:r>
              <a:rPr lang="tr-TR" dirty="0" err="1"/>
              <a:t>create</a:t>
            </a:r>
            <a:r>
              <a:rPr lang="tr-TR" dirty="0"/>
              <a:t> </a:t>
            </a:r>
            <a:r>
              <a:rPr lang="tr-TR" dirty="0" err="1"/>
              <a:t>awareness</a:t>
            </a:r>
            <a:endParaRPr lang="tr-TR" dirty="0"/>
          </a:p>
          <a:p>
            <a:r>
              <a:rPr lang="tr-TR" dirty="0" err="1"/>
              <a:t>To</a:t>
            </a:r>
            <a:r>
              <a:rPr lang="tr-TR" dirty="0"/>
              <a:t> </a:t>
            </a:r>
            <a:r>
              <a:rPr lang="tr-TR" dirty="0" err="1"/>
              <a:t>inform</a:t>
            </a:r>
            <a:r>
              <a:rPr lang="tr-TR" dirty="0"/>
              <a:t> </a:t>
            </a:r>
          </a:p>
          <a:p>
            <a:r>
              <a:rPr lang="tr-TR" dirty="0" err="1"/>
              <a:t>To</a:t>
            </a:r>
            <a:r>
              <a:rPr lang="tr-TR" dirty="0"/>
              <a:t> </a:t>
            </a:r>
            <a:r>
              <a:rPr lang="tr-TR" dirty="0" err="1"/>
              <a:t>engage</a:t>
            </a:r>
            <a:endParaRPr lang="tr-TR" dirty="0"/>
          </a:p>
          <a:p>
            <a:r>
              <a:rPr lang="tr-TR" dirty="0" err="1"/>
              <a:t>To</a:t>
            </a:r>
            <a:r>
              <a:rPr lang="tr-TR" dirty="0"/>
              <a:t> listen </a:t>
            </a:r>
            <a:r>
              <a:rPr lang="tr-TR" dirty="0" err="1"/>
              <a:t>and</a:t>
            </a:r>
            <a:r>
              <a:rPr lang="tr-TR" dirty="0"/>
              <a:t> </a:t>
            </a:r>
            <a:r>
              <a:rPr lang="tr-TR" dirty="0" err="1"/>
              <a:t>obtain</a:t>
            </a:r>
            <a:r>
              <a:rPr lang="tr-TR" dirty="0"/>
              <a:t> </a:t>
            </a:r>
            <a:r>
              <a:rPr lang="tr-TR" dirty="0" err="1"/>
              <a:t>feedback</a:t>
            </a:r>
            <a:endParaRPr lang="tr-TR" dirty="0"/>
          </a:p>
          <a:p>
            <a:r>
              <a:rPr lang="tr-TR" dirty="0" err="1"/>
              <a:t>To</a:t>
            </a:r>
            <a:r>
              <a:rPr lang="tr-TR" dirty="0"/>
              <a:t> </a:t>
            </a:r>
            <a:r>
              <a:rPr lang="tr-TR" dirty="0" err="1"/>
              <a:t>build</a:t>
            </a:r>
            <a:r>
              <a:rPr lang="tr-TR" dirty="0"/>
              <a:t> </a:t>
            </a:r>
            <a:r>
              <a:rPr lang="tr-TR" dirty="0" err="1"/>
              <a:t>sustainable</a:t>
            </a:r>
            <a:r>
              <a:rPr lang="tr-TR" dirty="0"/>
              <a:t> </a:t>
            </a:r>
            <a:r>
              <a:rPr lang="tr-TR" dirty="0" err="1"/>
              <a:t>support</a:t>
            </a:r>
            <a:endParaRPr lang="tr-TR" dirty="0"/>
          </a:p>
          <a:p>
            <a:r>
              <a:rPr lang="tr-TR" dirty="0" err="1"/>
              <a:t>To</a:t>
            </a:r>
            <a:r>
              <a:rPr lang="tr-TR" dirty="0"/>
              <a:t> </a:t>
            </a:r>
            <a:r>
              <a:rPr lang="tr-TR" dirty="0" err="1"/>
              <a:t>communicate</a:t>
            </a:r>
            <a:r>
              <a:rPr lang="tr-TR" dirty="0"/>
              <a:t> </a:t>
            </a:r>
            <a:r>
              <a:rPr lang="tr-TR" dirty="0" err="1"/>
              <a:t>costs</a:t>
            </a:r>
            <a:endParaRPr lang="tr-TR" dirty="0"/>
          </a:p>
          <a:p>
            <a:r>
              <a:rPr lang="tr-TR" dirty="0" err="1"/>
              <a:t>To</a:t>
            </a:r>
            <a:r>
              <a:rPr lang="tr-TR" dirty="0"/>
              <a:t> </a:t>
            </a:r>
            <a:r>
              <a:rPr lang="tr-TR" dirty="0" err="1"/>
              <a:t>explain</a:t>
            </a:r>
            <a:r>
              <a:rPr lang="tr-TR" dirty="0"/>
              <a:t> </a:t>
            </a:r>
            <a:r>
              <a:rPr lang="tr-TR" dirty="0" err="1"/>
              <a:t>reasons</a:t>
            </a:r>
            <a:r>
              <a:rPr lang="tr-TR" dirty="0"/>
              <a:t> </a:t>
            </a:r>
            <a:r>
              <a:rPr lang="tr-TR" dirty="0" err="1"/>
              <a:t>for</a:t>
            </a:r>
            <a:r>
              <a:rPr lang="tr-TR" dirty="0"/>
              <a:t> </a:t>
            </a:r>
            <a:r>
              <a:rPr lang="tr-TR" dirty="0" err="1"/>
              <a:t>carbon</a:t>
            </a:r>
            <a:r>
              <a:rPr lang="tr-TR" dirty="0"/>
              <a:t> </a:t>
            </a:r>
          </a:p>
          <a:p>
            <a:pPr marL="114300" indent="0">
              <a:buNone/>
            </a:pPr>
            <a:r>
              <a:rPr lang="tr-TR" dirty="0"/>
              <a:t>    </a:t>
            </a:r>
            <a:r>
              <a:rPr lang="tr-TR" dirty="0" err="1"/>
              <a:t>pricing</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326" y="1648918"/>
            <a:ext cx="5926088" cy="4151572"/>
          </a:xfrm>
          <a:prstGeom prst="rect">
            <a:avLst/>
          </a:prstGeom>
        </p:spPr>
      </p:pic>
    </p:spTree>
    <p:extLst>
      <p:ext uri="{BB962C8B-B14F-4D97-AF65-F5344CB8AC3E}">
        <p14:creationId xmlns:p14="http://schemas.microsoft.com/office/powerpoint/2010/main" val="45474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002E54"/>
                </a:solidFill>
                <a:latin typeface="Questrial"/>
              </a:rPr>
              <a:t>PESTEL </a:t>
            </a:r>
            <a:r>
              <a:rPr lang="tr-TR" dirty="0" err="1">
                <a:solidFill>
                  <a:srgbClr val="002E54"/>
                </a:solidFill>
                <a:latin typeface="Questrial"/>
              </a:rPr>
              <a:t>analysis</a:t>
            </a:r>
            <a:endParaRPr lang="tr-TR" dirty="0"/>
          </a:p>
        </p:txBody>
      </p:sp>
      <p:sp>
        <p:nvSpPr>
          <p:cNvPr id="3" name="Metin Yer Tutucusu 2"/>
          <p:cNvSpPr>
            <a:spLocks noGrp="1"/>
          </p:cNvSpPr>
          <p:nvPr>
            <p:ph type="body" idx="1"/>
          </p:nvPr>
        </p:nvSpPr>
        <p:spPr/>
        <p:txBody>
          <a:bodyPr/>
          <a:lstStyle/>
          <a:p>
            <a:r>
              <a:rPr lang="tr-TR" dirty="0" err="1"/>
              <a:t>Identified</a:t>
            </a:r>
            <a:r>
              <a:rPr lang="tr-TR" dirty="0"/>
              <a:t> </a:t>
            </a:r>
            <a:r>
              <a:rPr lang="tr-TR" dirty="0" err="1"/>
              <a:t>the</a:t>
            </a:r>
            <a:r>
              <a:rPr lang="tr-TR" dirty="0"/>
              <a:t> </a:t>
            </a:r>
            <a:r>
              <a:rPr lang="tr-TR" dirty="0" err="1"/>
              <a:t>primary</a:t>
            </a:r>
            <a:r>
              <a:rPr lang="tr-TR" dirty="0"/>
              <a:t> </a:t>
            </a:r>
            <a:r>
              <a:rPr lang="tr-TR" dirty="0" err="1"/>
              <a:t>target</a:t>
            </a:r>
            <a:r>
              <a:rPr lang="tr-TR" dirty="0"/>
              <a:t> </a:t>
            </a:r>
            <a:r>
              <a:rPr lang="tr-TR" dirty="0" err="1"/>
              <a:t>audiences</a:t>
            </a:r>
            <a:endParaRPr lang="tr-TR" dirty="0"/>
          </a:p>
          <a:p>
            <a:r>
              <a:rPr lang="tr-TR" dirty="0" err="1"/>
              <a:t>Formed</a:t>
            </a:r>
            <a:r>
              <a:rPr lang="tr-TR" dirty="0"/>
              <a:t> </a:t>
            </a:r>
            <a:r>
              <a:rPr lang="tr-TR" dirty="0" err="1"/>
              <a:t>the</a:t>
            </a:r>
            <a:r>
              <a:rPr lang="tr-TR" dirty="0"/>
              <a:t> </a:t>
            </a:r>
            <a:r>
              <a:rPr lang="tr-TR" dirty="0" err="1"/>
              <a:t>narratives</a:t>
            </a:r>
            <a:r>
              <a:rPr lang="tr-TR" dirty="0"/>
              <a:t> </a:t>
            </a:r>
          </a:p>
          <a:p>
            <a:r>
              <a:rPr lang="en-GB" dirty="0"/>
              <a:t>Identified the</a:t>
            </a:r>
            <a:r>
              <a:rPr lang="tr-TR" dirty="0"/>
              <a:t> </a:t>
            </a:r>
            <a:r>
              <a:rPr lang="tr-TR" dirty="0" err="1"/>
              <a:t>relevant</a:t>
            </a:r>
            <a:r>
              <a:rPr lang="tr-TR" dirty="0"/>
              <a:t> </a:t>
            </a:r>
            <a:r>
              <a:rPr lang="tr-TR" dirty="0" err="1"/>
              <a:t>pros</a:t>
            </a:r>
            <a:r>
              <a:rPr lang="tr-TR" dirty="0"/>
              <a:t> </a:t>
            </a:r>
            <a:r>
              <a:rPr lang="tr-TR" dirty="0" err="1"/>
              <a:t>and</a:t>
            </a:r>
            <a:r>
              <a:rPr lang="tr-TR" dirty="0"/>
              <a:t> </a:t>
            </a:r>
            <a:r>
              <a:rPr lang="tr-TR" dirty="0" err="1"/>
              <a:t>cons</a:t>
            </a:r>
            <a:r>
              <a:rPr lang="tr-TR" dirty="0"/>
              <a:t> as </a:t>
            </a:r>
            <a:r>
              <a:rPr lang="tr-TR" dirty="0" err="1"/>
              <a:t>well</a:t>
            </a:r>
            <a:r>
              <a:rPr lang="tr-TR" dirty="0"/>
              <a:t> as </a:t>
            </a:r>
            <a:r>
              <a:rPr lang="tr-TR" dirty="0" err="1"/>
              <a:t>threats</a:t>
            </a:r>
            <a:r>
              <a:rPr lang="tr-TR" dirty="0"/>
              <a:t> </a:t>
            </a:r>
            <a:r>
              <a:rPr lang="tr-TR" dirty="0" err="1"/>
              <a:t>and</a:t>
            </a:r>
            <a:r>
              <a:rPr lang="tr-TR" dirty="0"/>
              <a:t> </a:t>
            </a:r>
            <a:r>
              <a:rPr lang="tr-TR" dirty="0" err="1"/>
              <a:t>opportunities</a:t>
            </a:r>
            <a:r>
              <a:rPr lang="tr-TR" dirty="0"/>
              <a:t> in </a:t>
            </a:r>
            <a:r>
              <a:rPr lang="tr-TR" dirty="0" err="1"/>
              <a:t>terms</a:t>
            </a:r>
            <a:r>
              <a:rPr lang="tr-TR" dirty="0"/>
              <a:t> of </a:t>
            </a:r>
            <a:r>
              <a:rPr lang="tr-TR" dirty="0" err="1"/>
              <a:t>political</a:t>
            </a:r>
            <a:r>
              <a:rPr lang="tr-TR" dirty="0"/>
              <a:t>, </a:t>
            </a:r>
            <a:r>
              <a:rPr lang="tr-TR" dirty="0" err="1"/>
              <a:t>economic</a:t>
            </a:r>
            <a:r>
              <a:rPr lang="tr-TR" dirty="0"/>
              <a:t>, </a:t>
            </a:r>
            <a:r>
              <a:rPr lang="tr-TR" dirty="0" err="1"/>
              <a:t>environmental</a:t>
            </a:r>
            <a:r>
              <a:rPr lang="tr-TR" dirty="0"/>
              <a:t> </a:t>
            </a:r>
            <a:r>
              <a:rPr lang="tr-TR" dirty="0" err="1"/>
              <a:t>and</a:t>
            </a:r>
            <a:r>
              <a:rPr lang="tr-TR" dirty="0"/>
              <a:t> legal </a:t>
            </a:r>
            <a:r>
              <a:rPr lang="tr-TR" dirty="0" err="1"/>
              <a:t>factors</a:t>
            </a:r>
            <a:r>
              <a:rPr lang="tr-TR" dirty="0"/>
              <a:t> </a:t>
            </a:r>
            <a:r>
              <a:rPr lang="tr-TR" dirty="0" err="1"/>
              <a:t>according</a:t>
            </a:r>
            <a:r>
              <a:rPr lang="tr-TR" dirty="0"/>
              <a:t> </a:t>
            </a:r>
            <a:r>
              <a:rPr lang="tr-TR" dirty="0" err="1"/>
              <a:t>to</a:t>
            </a:r>
            <a:r>
              <a:rPr lang="tr-TR" dirty="0"/>
              <a:t> </a:t>
            </a:r>
            <a:r>
              <a:rPr lang="tr-TR" dirty="0" err="1"/>
              <a:t>the</a:t>
            </a:r>
            <a:r>
              <a:rPr lang="tr-TR" dirty="0"/>
              <a:t> </a:t>
            </a:r>
            <a:r>
              <a:rPr lang="tr-TR" dirty="0" err="1"/>
              <a:t>target</a:t>
            </a:r>
            <a:r>
              <a:rPr lang="tr-TR" dirty="0"/>
              <a:t> </a:t>
            </a:r>
            <a:r>
              <a:rPr lang="tr-TR" dirty="0" err="1"/>
              <a:t>audiences</a:t>
            </a:r>
            <a:endParaRPr lang="tr-TR" dirty="0"/>
          </a:p>
          <a:p>
            <a:r>
              <a:rPr lang="tr-TR" dirty="0" err="1"/>
              <a:t>Benefits</a:t>
            </a:r>
            <a:r>
              <a:rPr lang="tr-TR" dirty="0"/>
              <a:t>: </a:t>
            </a:r>
            <a:r>
              <a:rPr lang="tr-TR" dirty="0" err="1"/>
              <a:t>Clean</a:t>
            </a:r>
            <a:r>
              <a:rPr lang="tr-TR" dirty="0"/>
              <a:t> </a:t>
            </a:r>
            <a:r>
              <a:rPr lang="tr-TR" dirty="0" err="1"/>
              <a:t>energy</a:t>
            </a:r>
            <a:r>
              <a:rPr lang="tr-TR" dirty="0"/>
              <a:t>, </a:t>
            </a:r>
            <a:r>
              <a:rPr lang="tr-TR" dirty="0" err="1"/>
              <a:t>green</a:t>
            </a:r>
            <a:r>
              <a:rPr lang="tr-TR" dirty="0"/>
              <a:t> </a:t>
            </a:r>
            <a:r>
              <a:rPr lang="tr-TR" dirty="0" err="1"/>
              <a:t>economy</a:t>
            </a:r>
            <a:r>
              <a:rPr lang="tr-TR" dirty="0"/>
              <a:t>, </a:t>
            </a:r>
            <a:r>
              <a:rPr lang="tr-TR" dirty="0" err="1"/>
              <a:t>renewable</a:t>
            </a:r>
            <a:r>
              <a:rPr lang="tr-TR" dirty="0"/>
              <a:t> </a:t>
            </a:r>
            <a:r>
              <a:rPr lang="tr-TR" dirty="0" err="1"/>
              <a:t>energy</a:t>
            </a:r>
            <a:r>
              <a:rPr lang="tr-TR" dirty="0"/>
              <a:t>, </a:t>
            </a:r>
            <a:r>
              <a:rPr lang="tr-TR" dirty="0" err="1"/>
              <a:t>new</a:t>
            </a:r>
            <a:r>
              <a:rPr lang="tr-TR" dirty="0"/>
              <a:t> </a:t>
            </a:r>
            <a:r>
              <a:rPr lang="tr-TR" dirty="0" err="1"/>
              <a:t>job</a:t>
            </a:r>
            <a:r>
              <a:rPr lang="tr-TR" dirty="0"/>
              <a:t> </a:t>
            </a:r>
            <a:r>
              <a:rPr lang="tr-TR" dirty="0" err="1"/>
              <a:t>opportunities</a:t>
            </a:r>
            <a:r>
              <a:rPr lang="tr-TR" dirty="0"/>
              <a:t>, </a:t>
            </a:r>
            <a:r>
              <a:rPr lang="tr-TR" dirty="0" err="1"/>
              <a:t>being</a:t>
            </a:r>
            <a:r>
              <a:rPr lang="tr-TR" dirty="0"/>
              <a:t> </a:t>
            </a:r>
            <a:r>
              <a:rPr lang="tr-TR" dirty="0" err="1"/>
              <a:t>competitive</a:t>
            </a:r>
            <a:endParaRPr lang="en-GB" dirty="0"/>
          </a:p>
        </p:txBody>
      </p:sp>
    </p:spTree>
    <p:extLst>
      <p:ext uri="{BB962C8B-B14F-4D97-AF65-F5344CB8AC3E}">
        <p14:creationId xmlns:p14="http://schemas.microsoft.com/office/powerpoint/2010/main" val="43887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49"/>
          <p:cNvSpPr txBox="1">
            <a:spLocks noGrp="1"/>
          </p:cNvSpPr>
          <p:nvPr>
            <p:ph type="body" idx="1"/>
          </p:nvPr>
        </p:nvSpPr>
        <p:spPr>
          <a:xfrm>
            <a:off x="588363" y="1539897"/>
            <a:ext cx="10515600" cy="38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dirty="0">
              <a:latin typeface="Questrial"/>
              <a:ea typeface="Questrial"/>
              <a:cs typeface="Questrial"/>
              <a:sym typeface="Questrial"/>
            </a:endParaRPr>
          </a:p>
          <a:p>
            <a:pPr marL="228600" lvl="0" indent="-50800" algn="l" rtl="0">
              <a:lnSpc>
                <a:spcPct val="90000"/>
              </a:lnSpc>
              <a:spcBef>
                <a:spcPts val="1000"/>
              </a:spcBef>
              <a:spcAft>
                <a:spcPts val="0"/>
              </a:spcAft>
              <a:buSzPts val="1800"/>
              <a:buFont typeface="Questrial"/>
              <a:buNone/>
            </a:pPr>
            <a:endParaRPr dirty="0">
              <a:latin typeface="Questrial"/>
              <a:ea typeface="Questrial"/>
              <a:cs typeface="Questrial"/>
              <a:sym typeface="Questria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199" y="2653257"/>
            <a:ext cx="6205928" cy="3305332"/>
          </a:xfrm>
          <a:prstGeom prst="rect">
            <a:avLst/>
          </a:prstGeom>
        </p:spPr>
      </p:pic>
      <p:sp>
        <p:nvSpPr>
          <p:cNvPr id="9" name="Sağ Ok Belirtme Çizgisi 8"/>
          <p:cNvSpPr/>
          <p:nvPr/>
        </p:nvSpPr>
        <p:spPr>
          <a:xfrm>
            <a:off x="1723870" y="3819779"/>
            <a:ext cx="2548327" cy="854439"/>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a:t>Private</a:t>
            </a:r>
            <a:r>
              <a:rPr lang="tr-TR" b="1" dirty="0"/>
              <a:t> </a:t>
            </a:r>
            <a:r>
              <a:rPr lang="tr-TR" b="1" dirty="0" err="1"/>
              <a:t>Sector</a:t>
            </a:r>
            <a:r>
              <a:rPr lang="tr-TR" b="1" dirty="0"/>
              <a:t> / </a:t>
            </a:r>
            <a:r>
              <a:rPr lang="tr-TR" b="1" dirty="0" err="1"/>
              <a:t>Industry</a:t>
            </a:r>
            <a:endParaRPr lang="tr-TR" b="1" dirty="0"/>
          </a:p>
          <a:p>
            <a:pPr algn="ctr"/>
            <a:endParaRPr lang="tr-TR" dirty="0"/>
          </a:p>
        </p:txBody>
      </p:sp>
      <p:sp>
        <p:nvSpPr>
          <p:cNvPr id="10" name="Sol Ok Belirtme Çizgisi 9"/>
          <p:cNvSpPr/>
          <p:nvPr/>
        </p:nvSpPr>
        <p:spPr>
          <a:xfrm>
            <a:off x="7510070" y="3819779"/>
            <a:ext cx="2578310" cy="85443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dirty="0" err="1"/>
              <a:t>NGOs</a:t>
            </a:r>
            <a:endParaRPr lang="tr-TR" sz="1800" b="1" dirty="0"/>
          </a:p>
        </p:txBody>
      </p:sp>
      <p:sp>
        <p:nvSpPr>
          <p:cNvPr id="13" name="Aşağı Ok Belirtme Çizgisi 12"/>
          <p:cNvSpPr/>
          <p:nvPr/>
        </p:nvSpPr>
        <p:spPr>
          <a:xfrm>
            <a:off x="5059179" y="1034320"/>
            <a:ext cx="1573968" cy="159945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dirty="0" err="1"/>
              <a:t>Government</a:t>
            </a:r>
            <a:endParaRPr lang="tr-TR" sz="1800" b="1" dirty="0"/>
          </a:p>
        </p:txBody>
      </p:sp>
      <p:sp>
        <p:nvSpPr>
          <p:cNvPr id="18" name="Sağ Ok Belirtme Çizgisi 17"/>
          <p:cNvSpPr/>
          <p:nvPr/>
        </p:nvSpPr>
        <p:spPr>
          <a:xfrm rot="2675194">
            <a:off x="2083633" y="2123669"/>
            <a:ext cx="2548327" cy="854439"/>
          </a:xfrm>
          <a:prstGeom prst="rightArrowCallout">
            <a:avLst>
              <a:gd name="adj1" fmla="val 25000"/>
              <a:gd name="adj2" fmla="val 21491"/>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dirty="0"/>
              <a:t>Academy</a:t>
            </a:r>
          </a:p>
          <a:p>
            <a:pPr algn="ctr"/>
            <a:endParaRPr lang="tr-TR" dirty="0"/>
          </a:p>
        </p:txBody>
      </p:sp>
      <p:sp>
        <p:nvSpPr>
          <p:cNvPr id="21" name="Sol Ok Belirtme Çizgisi 20"/>
          <p:cNvSpPr/>
          <p:nvPr/>
        </p:nvSpPr>
        <p:spPr>
          <a:xfrm rot="19268602">
            <a:off x="7065363" y="2066429"/>
            <a:ext cx="2578310" cy="85443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dirty="0"/>
              <a:t>Media</a:t>
            </a:r>
          </a:p>
        </p:txBody>
      </p:sp>
      <p:sp>
        <p:nvSpPr>
          <p:cNvPr id="22" name="Google Shape;276;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E54"/>
              </a:buClr>
              <a:buSzPts val="4860"/>
              <a:buFont typeface="Questrial"/>
              <a:buNone/>
            </a:pPr>
            <a:r>
              <a:rPr lang="tr-TR" sz="5400" dirty="0" err="1">
                <a:solidFill>
                  <a:srgbClr val="002E54"/>
                </a:solidFill>
                <a:latin typeface="Questrial"/>
                <a:sym typeface="Questrial"/>
              </a:rPr>
              <a:t>Prep</a:t>
            </a:r>
            <a:r>
              <a:rPr lang="tr-TR" sz="5400" dirty="0">
                <a:solidFill>
                  <a:srgbClr val="002E54"/>
                </a:solidFill>
                <a:latin typeface="Questrial"/>
                <a:sym typeface="Questrial"/>
              </a:rPr>
              <a:t> </a:t>
            </a:r>
            <a:r>
              <a:rPr lang="en-US" sz="5400" dirty="0">
                <a:solidFill>
                  <a:srgbClr val="002E54"/>
                </a:solidFill>
                <a:latin typeface="Questrial"/>
                <a:sym typeface="Questrial"/>
              </a:rPr>
              <a:t>P</a:t>
            </a:r>
            <a:r>
              <a:rPr lang="tr-TR" sz="5400" dirty="0" err="1">
                <a:solidFill>
                  <a:srgbClr val="002E54"/>
                </a:solidFill>
                <a:latin typeface="Questrial"/>
                <a:sym typeface="Questrial"/>
              </a:rPr>
              <a:t>estel</a:t>
            </a:r>
            <a:r>
              <a:rPr lang="en-US" sz="5400" dirty="0">
                <a:solidFill>
                  <a:srgbClr val="002E54"/>
                </a:solidFill>
                <a:latin typeface="Questrial"/>
                <a:sym typeface="Questrial"/>
              </a:rPr>
              <a:t> </a:t>
            </a:r>
            <a:endParaRPr sz="5400" dirty="0">
              <a:solidFill>
                <a:srgbClr val="002E54"/>
              </a:solidFill>
              <a:latin typeface="Questrial"/>
              <a:sym typeface="Quest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875</Words>
  <Application>Microsoft Office PowerPoint</Application>
  <PresentationFormat>Widescreen</PresentationFormat>
  <Paragraphs>202</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Questrial</vt:lpstr>
      <vt:lpstr>Arial</vt:lpstr>
      <vt:lpstr>Calibri</vt:lpstr>
      <vt:lpstr>Office Theme</vt:lpstr>
      <vt:lpstr>Case study Turkey </vt:lpstr>
      <vt:lpstr>Turkish communications strategy</vt:lpstr>
      <vt:lpstr>National  Challenges/Circumstances</vt:lpstr>
      <vt:lpstr>National Challenges/Circumstances</vt:lpstr>
      <vt:lpstr>Objectives</vt:lpstr>
      <vt:lpstr>Primary target audiences</vt:lpstr>
      <vt:lpstr>Stakeholder Meetings</vt:lpstr>
      <vt:lpstr>PESTEL analysis</vt:lpstr>
      <vt:lpstr>Prep Pestel </vt:lpstr>
      <vt:lpstr>Narrative Strategy Prioritization</vt:lpstr>
      <vt:lpstr>How can engage the businesses and carbon intensive indusrty ? </vt:lpstr>
      <vt:lpstr>Facilatitors for engagement of stakeholders (external)</vt:lpstr>
      <vt:lpstr>Facilatitors for engagement of stakeholders (internal)</vt:lpstr>
      <vt:lpstr>Communications tools</vt:lpstr>
      <vt:lpstr>Communications tools</vt:lpstr>
      <vt:lpstr>Case Study-Industry Engagement</vt:lpstr>
      <vt:lpstr>Narratives for External Stakeholders Engagement</vt:lpstr>
      <vt:lpstr>Case Study – Engagement of Industry and Businesses</vt:lpstr>
      <vt:lpstr>Engagement through media</vt:lpstr>
      <vt:lpstr>CEOs Meeting on Climate Change</vt:lpstr>
      <vt:lpstr>CEOs Meeting on Climate Change</vt:lpstr>
      <vt:lpstr>Panel on Transforming Climate Risks into Opportunities</vt:lpstr>
      <vt:lpstr>Panel on Financial Opportunities in Green Economy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engagement: process and media</dc:title>
  <dc:creator>Lieke 't Gilde</dc:creator>
  <cp:lastModifiedBy>Chandni Dinakaran</cp:lastModifiedBy>
  <cp:revision>64</cp:revision>
  <dcterms:modified xsi:type="dcterms:W3CDTF">2020-02-25T20:37:40Z</dcterms:modified>
</cp:coreProperties>
</file>