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tif" ContentType="image/t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257" r:id="rId3"/>
    <p:sldId id="259" r:id="rId4"/>
    <p:sldId id="260" r:id="rId5"/>
    <p:sldId id="275" r:id="rId6"/>
    <p:sldId id="261" r:id="rId7"/>
    <p:sldId id="274" r:id="rId8"/>
    <p:sldId id="278" r:id="rId9"/>
    <p:sldId id="277" r:id="rId10"/>
    <p:sldId id="262" r:id="rId11"/>
    <p:sldId id="265" r:id="rId12"/>
    <p:sldId id="264" r:id="rId13"/>
    <p:sldId id="266" r:id="rId14"/>
    <p:sldId id="276" r:id="rId15"/>
    <p:sldId id="267" r:id="rId16"/>
    <p:sldId id="268" r:id="rId17"/>
    <p:sldId id="270" r:id="rId18"/>
    <p:sldId id="263"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0080"/>
    <a:srgbClr val="004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7" autoAdjust="0"/>
    <p:restoredTop sz="94578" autoAdjust="0"/>
  </p:normalViewPr>
  <p:slideViewPr>
    <p:cSldViewPr snapToGrid="0" snapToObjects="1">
      <p:cViewPr varScale="1">
        <p:scale>
          <a:sx n="82" d="100"/>
          <a:sy n="82" d="100"/>
        </p:scale>
        <p:origin x="-1000"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A53350-1742-1746-ADE1-6205BF96FB71}" type="datetimeFigureOut">
              <a:rPr lang="en-US" smtClean="0"/>
              <a:t>6/1/16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DC6AC0-6036-164E-9464-310A57EAC508}" type="slidenum">
              <a:rPr lang="en-US" smtClean="0"/>
              <a:t>‹#›</a:t>
            </a:fld>
            <a:endParaRPr lang="en-US"/>
          </a:p>
        </p:txBody>
      </p:sp>
    </p:spTree>
    <p:extLst>
      <p:ext uri="{BB962C8B-B14F-4D97-AF65-F5344CB8AC3E}">
        <p14:creationId xmlns:p14="http://schemas.microsoft.com/office/powerpoint/2010/main" val="28431232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IMN</a:t>
            </a:r>
            <a:endParaRPr lang="en-US" dirty="0"/>
          </a:p>
        </p:txBody>
      </p:sp>
      <p:sp>
        <p:nvSpPr>
          <p:cNvPr id="4" name="Slide Number Placeholder 3"/>
          <p:cNvSpPr>
            <a:spLocks noGrp="1"/>
          </p:cNvSpPr>
          <p:nvPr>
            <p:ph type="sldNum" sz="quarter" idx="10"/>
          </p:nvPr>
        </p:nvSpPr>
        <p:spPr/>
        <p:txBody>
          <a:bodyPr/>
          <a:lstStyle/>
          <a:p>
            <a:fld id="{EE08CEB5-6480-1D41-A35B-A4C596486DB0}" type="slidenum">
              <a:rPr lang="en-US" smtClean="0"/>
              <a:t>11</a:t>
            </a:fld>
            <a:endParaRPr lang="en-US"/>
          </a:p>
        </p:txBody>
      </p:sp>
    </p:spTree>
    <p:extLst>
      <p:ext uri="{BB962C8B-B14F-4D97-AF65-F5344CB8AC3E}">
        <p14:creationId xmlns:p14="http://schemas.microsoft.com/office/powerpoint/2010/main" val="4251781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IMN</a:t>
            </a:r>
            <a:endParaRPr lang="en-US" dirty="0"/>
          </a:p>
        </p:txBody>
      </p:sp>
      <p:sp>
        <p:nvSpPr>
          <p:cNvPr id="4" name="Slide Number Placeholder 3"/>
          <p:cNvSpPr>
            <a:spLocks noGrp="1"/>
          </p:cNvSpPr>
          <p:nvPr>
            <p:ph type="sldNum" sz="quarter" idx="10"/>
          </p:nvPr>
        </p:nvSpPr>
        <p:spPr/>
        <p:txBody>
          <a:bodyPr/>
          <a:lstStyle/>
          <a:p>
            <a:fld id="{EE08CEB5-6480-1D41-A35B-A4C596486DB0}" type="slidenum">
              <a:rPr lang="en-US" smtClean="0"/>
              <a:t>12</a:t>
            </a:fld>
            <a:endParaRPr lang="en-US"/>
          </a:p>
        </p:txBody>
      </p:sp>
    </p:spTree>
    <p:extLst>
      <p:ext uri="{BB962C8B-B14F-4D97-AF65-F5344CB8AC3E}">
        <p14:creationId xmlns:p14="http://schemas.microsoft.com/office/powerpoint/2010/main" val="2306791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E08CEB5-6480-1D41-A35B-A4C596486DB0}" type="slidenum">
              <a:rPr lang="en-US" smtClean="0"/>
              <a:t>18</a:t>
            </a:fld>
            <a:endParaRPr lang="en-US"/>
          </a:p>
        </p:txBody>
      </p:sp>
    </p:spTree>
    <p:extLst>
      <p:ext uri="{BB962C8B-B14F-4D97-AF65-F5344CB8AC3E}">
        <p14:creationId xmlns:p14="http://schemas.microsoft.com/office/powerpoint/2010/main" val="4178229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Click to edit Master subtitle style</a:t>
            </a:r>
            <a:endParaRPr lang="en-US"/>
          </a:p>
        </p:txBody>
      </p:sp>
      <p:sp>
        <p:nvSpPr>
          <p:cNvPr id="4" name="Date Placeholder 3"/>
          <p:cNvSpPr>
            <a:spLocks noGrp="1"/>
          </p:cNvSpPr>
          <p:nvPr>
            <p:ph type="dt" sz="half" idx="10"/>
          </p:nvPr>
        </p:nvSpPr>
        <p:spPr/>
        <p:txBody>
          <a:bodyPr/>
          <a:lstStyle/>
          <a:p>
            <a:fld id="{0192D4F7-A086-AC4F-844B-29CD1BC4E9B0}" type="datetimeFigureOut">
              <a:rPr lang="en-US" smtClean="0"/>
              <a:t>6/1/16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8F93AB-F7FF-5543-B253-53EFEE12B078}" type="slidenum">
              <a:rPr lang="en-US" smtClean="0"/>
              <a:t>‹#›</a:t>
            </a:fld>
            <a:endParaRPr lang="en-US"/>
          </a:p>
        </p:txBody>
      </p:sp>
    </p:spTree>
    <p:extLst>
      <p:ext uri="{BB962C8B-B14F-4D97-AF65-F5344CB8AC3E}">
        <p14:creationId xmlns:p14="http://schemas.microsoft.com/office/powerpoint/2010/main" val="1354247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p>
            <a:fld id="{0192D4F7-A086-AC4F-844B-29CD1BC4E9B0}" type="datetimeFigureOut">
              <a:rPr lang="en-US" smtClean="0"/>
              <a:t>6/1/16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8F93AB-F7FF-5543-B253-53EFEE12B078}" type="slidenum">
              <a:rPr lang="en-US" smtClean="0"/>
              <a:t>‹#›</a:t>
            </a:fld>
            <a:endParaRPr lang="en-US"/>
          </a:p>
        </p:txBody>
      </p:sp>
    </p:spTree>
    <p:extLst>
      <p:ext uri="{BB962C8B-B14F-4D97-AF65-F5344CB8AC3E}">
        <p14:creationId xmlns:p14="http://schemas.microsoft.com/office/powerpoint/2010/main" val="2777979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p>
            <a:fld id="{0192D4F7-A086-AC4F-844B-29CD1BC4E9B0}" type="datetimeFigureOut">
              <a:rPr lang="en-US" smtClean="0"/>
              <a:t>6/1/16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8F93AB-F7FF-5543-B253-53EFEE12B078}" type="slidenum">
              <a:rPr lang="en-US" smtClean="0"/>
              <a:t>‹#›</a:t>
            </a:fld>
            <a:endParaRPr lang="en-US"/>
          </a:p>
        </p:txBody>
      </p:sp>
    </p:spTree>
    <p:extLst>
      <p:ext uri="{BB962C8B-B14F-4D97-AF65-F5344CB8AC3E}">
        <p14:creationId xmlns:p14="http://schemas.microsoft.com/office/powerpoint/2010/main" val="1772527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p:txBody>
          <a:bodyPr/>
          <a:lstStyle/>
          <a:p>
            <a:fld id="{0192D4F7-A086-AC4F-844B-29CD1BC4E9B0}" type="datetimeFigureOut">
              <a:rPr lang="en-US" smtClean="0"/>
              <a:t>6/1/16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8F93AB-F7FF-5543-B253-53EFEE12B078}" type="slidenum">
              <a:rPr lang="en-US" smtClean="0"/>
              <a:t>‹#›</a:t>
            </a:fld>
            <a:endParaRPr lang="en-US"/>
          </a:p>
        </p:txBody>
      </p:sp>
    </p:spTree>
    <p:extLst>
      <p:ext uri="{BB962C8B-B14F-4D97-AF65-F5344CB8AC3E}">
        <p14:creationId xmlns:p14="http://schemas.microsoft.com/office/powerpoint/2010/main" val="3194520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Click to edit Master text styles</a:t>
            </a:r>
          </a:p>
        </p:txBody>
      </p:sp>
      <p:sp>
        <p:nvSpPr>
          <p:cNvPr id="4" name="Date Placeholder 3"/>
          <p:cNvSpPr>
            <a:spLocks noGrp="1"/>
          </p:cNvSpPr>
          <p:nvPr>
            <p:ph type="dt" sz="half" idx="10"/>
          </p:nvPr>
        </p:nvSpPr>
        <p:spPr/>
        <p:txBody>
          <a:bodyPr/>
          <a:lstStyle/>
          <a:p>
            <a:fld id="{0192D4F7-A086-AC4F-844B-29CD1BC4E9B0}" type="datetimeFigureOut">
              <a:rPr lang="en-US" smtClean="0"/>
              <a:t>6/1/16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8F93AB-F7FF-5543-B253-53EFEE12B078}" type="slidenum">
              <a:rPr lang="en-US" smtClean="0"/>
              <a:t>‹#›</a:t>
            </a:fld>
            <a:endParaRPr lang="en-US"/>
          </a:p>
        </p:txBody>
      </p:sp>
    </p:spTree>
    <p:extLst>
      <p:ext uri="{BB962C8B-B14F-4D97-AF65-F5344CB8AC3E}">
        <p14:creationId xmlns:p14="http://schemas.microsoft.com/office/powerpoint/2010/main" val="2200751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Date Placeholder 4"/>
          <p:cNvSpPr>
            <a:spLocks noGrp="1"/>
          </p:cNvSpPr>
          <p:nvPr>
            <p:ph type="dt" sz="half" idx="10"/>
          </p:nvPr>
        </p:nvSpPr>
        <p:spPr/>
        <p:txBody>
          <a:bodyPr/>
          <a:lstStyle/>
          <a:p>
            <a:fld id="{0192D4F7-A086-AC4F-844B-29CD1BC4E9B0}" type="datetimeFigureOut">
              <a:rPr lang="en-US" smtClean="0"/>
              <a:t>6/1/16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8F93AB-F7FF-5543-B253-53EFEE12B078}" type="slidenum">
              <a:rPr lang="en-US" smtClean="0"/>
              <a:t>‹#›</a:t>
            </a:fld>
            <a:endParaRPr lang="en-US"/>
          </a:p>
        </p:txBody>
      </p:sp>
    </p:spTree>
    <p:extLst>
      <p:ext uri="{BB962C8B-B14F-4D97-AF65-F5344CB8AC3E}">
        <p14:creationId xmlns:p14="http://schemas.microsoft.com/office/powerpoint/2010/main" val="1995885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7" name="Date Placeholder 6"/>
          <p:cNvSpPr>
            <a:spLocks noGrp="1"/>
          </p:cNvSpPr>
          <p:nvPr>
            <p:ph type="dt" sz="half" idx="10"/>
          </p:nvPr>
        </p:nvSpPr>
        <p:spPr/>
        <p:txBody>
          <a:bodyPr/>
          <a:lstStyle/>
          <a:p>
            <a:fld id="{0192D4F7-A086-AC4F-844B-29CD1BC4E9B0}" type="datetimeFigureOut">
              <a:rPr lang="en-US" smtClean="0"/>
              <a:t>6/1/16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8F93AB-F7FF-5543-B253-53EFEE12B078}" type="slidenum">
              <a:rPr lang="en-US" smtClean="0"/>
              <a:t>‹#›</a:t>
            </a:fld>
            <a:endParaRPr lang="en-US"/>
          </a:p>
        </p:txBody>
      </p:sp>
    </p:spTree>
    <p:extLst>
      <p:ext uri="{BB962C8B-B14F-4D97-AF65-F5344CB8AC3E}">
        <p14:creationId xmlns:p14="http://schemas.microsoft.com/office/powerpoint/2010/main" val="517124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Date Placeholder 2"/>
          <p:cNvSpPr>
            <a:spLocks noGrp="1"/>
          </p:cNvSpPr>
          <p:nvPr>
            <p:ph type="dt" sz="half" idx="10"/>
          </p:nvPr>
        </p:nvSpPr>
        <p:spPr/>
        <p:txBody>
          <a:bodyPr/>
          <a:lstStyle/>
          <a:p>
            <a:fld id="{0192D4F7-A086-AC4F-844B-29CD1BC4E9B0}" type="datetimeFigureOut">
              <a:rPr lang="en-US" smtClean="0"/>
              <a:t>6/1/16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8F93AB-F7FF-5543-B253-53EFEE12B078}" type="slidenum">
              <a:rPr lang="en-US" smtClean="0"/>
              <a:t>‹#›</a:t>
            </a:fld>
            <a:endParaRPr lang="en-US"/>
          </a:p>
        </p:txBody>
      </p:sp>
    </p:spTree>
    <p:extLst>
      <p:ext uri="{BB962C8B-B14F-4D97-AF65-F5344CB8AC3E}">
        <p14:creationId xmlns:p14="http://schemas.microsoft.com/office/powerpoint/2010/main" val="1446986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92D4F7-A086-AC4F-844B-29CD1BC4E9B0}" type="datetimeFigureOut">
              <a:rPr lang="en-US" smtClean="0"/>
              <a:t>6/1/16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8F93AB-F7FF-5543-B253-53EFEE12B078}" type="slidenum">
              <a:rPr lang="en-US" smtClean="0"/>
              <a:t>‹#›</a:t>
            </a:fld>
            <a:endParaRPr lang="en-US"/>
          </a:p>
        </p:txBody>
      </p:sp>
    </p:spTree>
    <p:extLst>
      <p:ext uri="{BB962C8B-B14F-4D97-AF65-F5344CB8AC3E}">
        <p14:creationId xmlns:p14="http://schemas.microsoft.com/office/powerpoint/2010/main" val="2223519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4"/>
          <p:cNvSpPr>
            <a:spLocks noGrp="1"/>
          </p:cNvSpPr>
          <p:nvPr>
            <p:ph type="dt" sz="half" idx="10"/>
          </p:nvPr>
        </p:nvSpPr>
        <p:spPr/>
        <p:txBody>
          <a:bodyPr/>
          <a:lstStyle/>
          <a:p>
            <a:fld id="{0192D4F7-A086-AC4F-844B-29CD1BC4E9B0}" type="datetimeFigureOut">
              <a:rPr lang="en-US" smtClean="0"/>
              <a:t>6/1/16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8F93AB-F7FF-5543-B253-53EFEE12B078}" type="slidenum">
              <a:rPr lang="en-US" smtClean="0"/>
              <a:t>‹#›</a:t>
            </a:fld>
            <a:endParaRPr lang="en-US"/>
          </a:p>
        </p:txBody>
      </p:sp>
    </p:spTree>
    <p:extLst>
      <p:ext uri="{BB962C8B-B14F-4D97-AF65-F5344CB8AC3E}">
        <p14:creationId xmlns:p14="http://schemas.microsoft.com/office/powerpoint/2010/main" val="1982635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
        <p:nvSpPr>
          <p:cNvPr id="5" name="Date Placeholder 4"/>
          <p:cNvSpPr>
            <a:spLocks noGrp="1"/>
          </p:cNvSpPr>
          <p:nvPr>
            <p:ph type="dt" sz="half" idx="10"/>
          </p:nvPr>
        </p:nvSpPr>
        <p:spPr/>
        <p:txBody>
          <a:bodyPr/>
          <a:lstStyle/>
          <a:p>
            <a:fld id="{0192D4F7-A086-AC4F-844B-29CD1BC4E9B0}" type="datetimeFigureOut">
              <a:rPr lang="en-US" smtClean="0"/>
              <a:t>6/1/16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8F93AB-F7FF-5543-B253-53EFEE12B078}" type="slidenum">
              <a:rPr lang="en-US" smtClean="0"/>
              <a:t>‹#›</a:t>
            </a:fld>
            <a:endParaRPr lang="en-US"/>
          </a:p>
        </p:txBody>
      </p:sp>
    </p:spTree>
    <p:extLst>
      <p:ext uri="{BB962C8B-B14F-4D97-AF65-F5344CB8AC3E}">
        <p14:creationId xmlns:p14="http://schemas.microsoft.com/office/powerpoint/2010/main" val="279900282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92D4F7-A086-AC4F-844B-29CD1BC4E9B0}" type="datetimeFigureOut">
              <a:rPr lang="en-US" smtClean="0"/>
              <a:t>6/1/16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8F93AB-F7FF-5543-B253-53EFEE12B078}" type="slidenum">
              <a:rPr lang="en-US" smtClean="0"/>
              <a:t>‹#›</a:t>
            </a:fld>
            <a:endParaRPr lang="en-US"/>
          </a:p>
        </p:txBody>
      </p:sp>
    </p:spTree>
    <p:extLst>
      <p:ext uri="{BB962C8B-B14F-4D97-AF65-F5344CB8AC3E}">
        <p14:creationId xmlns:p14="http://schemas.microsoft.com/office/powerpoint/2010/main" val="454595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4.t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5.t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v-20.org/wp-content/uploads/2016/03/WRI-climate-finance-accounting-presentation-V20-WG.pdf"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v-20.org/wp-content/uploads/2016/03/WRI-climate-finance-accounting-presentation-V20-WG.pdf"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Costa Rica: Assessing climate finance options for transformation</a:t>
            </a:r>
            <a:endParaRPr lang="en-US" dirty="0"/>
          </a:p>
        </p:txBody>
      </p:sp>
      <p:sp>
        <p:nvSpPr>
          <p:cNvPr id="3" name="Subtitle 2"/>
          <p:cNvSpPr>
            <a:spLocks noGrp="1"/>
          </p:cNvSpPr>
          <p:nvPr>
            <p:ph type="subTitle" idx="1"/>
          </p:nvPr>
        </p:nvSpPr>
        <p:spPr/>
        <p:txBody>
          <a:bodyPr/>
          <a:lstStyle/>
          <a:p>
            <a:r>
              <a:rPr lang="en-US" dirty="0" smtClean="0"/>
              <a:t>Silvia Charpentier</a:t>
            </a:r>
            <a:endParaRPr lang="en-US" dirty="0"/>
          </a:p>
        </p:txBody>
      </p:sp>
    </p:spTree>
    <p:extLst>
      <p:ext uri="{BB962C8B-B14F-4D97-AF65-F5344CB8AC3E}">
        <p14:creationId xmlns:p14="http://schemas.microsoft.com/office/powerpoint/2010/main" val="3029136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 y="0"/>
            <a:ext cx="9144000" cy="7112000"/>
          </a:xfrm>
          <a:prstGeom prst="rect">
            <a:avLst/>
          </a:prstGeom>
        </p:spPr>
      </p:pic>
      <p:sp>
        <p:nvSpPr>
          <p:cNvPr id="2" name="Slide Number Placeholder 1"/>
          <p:cNvSpPr>
            <a:spLocks noGrp="1"/>
          </p:cNvSpPr>
          <p:nvPr>
            <p:ph type="sldNum" sz="quarter" idx="12"/>
          </p:nvPr>
        </p:nvSpPr>
        <p:spPr/>
        <p:txBody>
          <a:bodyPr/>
          <a:lstStyle/>
          <a:p>
            <a:fld id="{FD85E42B-F49A-C248-B060-1F804837572D}" type="slidenum">
              <a:rPr lang="en-US" smtClean="0"/>
              <a:t>10</a:t>
            </a:fld>
            <a:endParaRPr lang="en-US"/>
          </a:p>
        </p:txBody>
      </p:sp>
    </p:spTree>
    <p:extLst>
      <p:ext uri="{BB962C8B-B14F-4D97-AF65-F5344CB8AC3E}">
        <p14:creationId xmlns:p14="http://schemas.microsoft.com/office/powerpoint/2010/main" val="278715572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sted-image.tif"/>
          <p:cNvPicPr/>
          <p:nvPr/>
        </p:nvPicPr>
        <p:blipFill>
          <a:blip r:embed="rId3">
            <a:extLst/>
          </a:blip>
          <a:stretch>
            <a:fillRect/>
          </a:stretch>
        </p:blipFill>
        <p:spPr>
          <a:xfrm>
            <a:off x="457200" y="1557867"/>
            <a:ext cx="7855151" cy="5163608"/>
          </a:xfrm>
          <a:prstGeom prst="rect">
            <a:avLst/>
          </a:prstGeom>
          <a:ln w="12700">
            <a:miter lim="400000"/>
          </a:ln>
        </p:spPr>
      </p:pic>
      <p:sp>
        <p:nvSpPr>
          <p:cNvPr id="3" name="Title 2"/>
          <p:cNvSpPr>
            <a:spLocks noGrp="1"/>
          </p:cNvSpPr>
          <p:nvPr>
            <p:ph type="title"/>
          </p:nvPr>
        </p:nvSpPr>
        <p:spPr/>
        <p:txBody>
          <a:bodyPr>
            <a:normAutofit/>
          </a:bodyPr>
          <a:lstStyle/>
          <a:p>
            <a:r>
              <a:rPr lang="en-US" dirty="0" smtClean="0"/>
              <a:t>Climate risk of flooding</a:t>
            </a:r>
            <a:endParaRPr lang="en-US" dirty="0"/>
          </a:p>
        </p:txBody>
      </p:sp>
      <p:sp>
        <p:nvSpPr>
          <p:cNvPr id="4" name="Slide Number Placeholder 3"/>
          <p:cNvSpPr>
            <a:spLocks noGrp="1"/>
          </p:cNvSpPr>
          <p:nvPr>
            <p:ph type="sldNum" sz="quarter" idx="12"/>
          </p:nvPr>
        </p:nvSpPr>
        <p:spPr/>
        <p:txBody>
          <a:bodyPr/>
          <a:lstStyle/>
          <a:p>
            <a:fld id="{FD85E42B-F49A-C248-B060-1F804837572D}" type="slidenum">
              <a:rPr lang="en-US" smtClean="0"/>
              <a:t>11</a:t>
            </a:fld>
            <a:endParaRPr lang="en-US"/>
          </a:p>
        </p:txBody>
      </p:sp>
      <p:sp>
        <p:nvSpPr>
          <p:cNvPr id="5" name="TextBox 4"/>
          <p:cNvSpPr txBox="1"/>
          <p:nvPr/>
        </p:nvSpPr>
        <p:spPr>
          <a:xfrm>
            <a:off x="0" y="6488668"/>
            <a:ext cx="1349659" cy="369332"/>
          </a:xfrm>
          <a:prstGeom prst="rect">
            <a:avLst/>
          </a:prstGeom>
          <a:noFill/>
        </p:spPr>
        <p:txBody>
          <a:bodyPr wrap="none" rtlCol="0">
            <a:spAutoFit/>
          </a:bodyPr>
          <a:lstStyle/>
          <a:p>
            <a:r>
              <a:rPr lang="en-US" dirty="0" smtClean="0">
                <a:solidFill>
                  <a:srgbClr val="000000"/>
                </a:solidFill>
                <a:latin typeface="Avenir Light"/>
                <a:cs typeface="Avenir Light"/>
              </a:rPr>
              <a:t>IMN. (2014)</a:t>
            </a:r>
            <a:endParaRPr lang="en-US" dirty="0">
              <a:solidFill>
                <a:srgbClr val="000000"/>
              </a:solidFill>
              <a:latin typeface="Avenir Light"/>
              <a:cs typeface="Avenir Light"/>
            </a:endParaRPr>
          </a:p>
        </p:txBody>
      </p:sp>
    </p:spTree>
    <p:extLst>
      <p:ext uri="{BB962C8B-B14F-4D97-AF65-F5344CB8AC3E}">
        <p14:creationId xmlns:p14="http://schemas.microsoft.com/office/powerpoint/2010/main" val="14316221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sted-image.tif"/>
          <p:cNvPicPr/>
          <p:nvPr/>
        </p:nvPicPr>
        <p:blipFill>
          <a:blip r:embed="rId3">
            <a:extLst/>
          </a:blip>
          <a:stretch>
            <a:fillRect/>
          </a:stretch>
        </p:blipFill>
        <p:spPr>
          <a:xfrm>
            <a:off x="812800" y="1417637"/>
            <a:ext cx="7687733" cy="5440361"/>
          </a:xfrm>
          <a:prstGeom prst="rect">
            <a:avLst/>
          </a:prstGeom>
          <a:ln w="12700">
            <a:miter lim="400000"/>
          </a:ln>
        </p:spPr>
      </p:pic>
      <p:sp>
        <p:nvSpPr>
          <p:cNvPr id="3" name="Title 2"/>
          <p:cNvSpPr>
            <a:spLocks noGrp="1"/>
          </p:cNvSpPr>
          <p:nvPr>
            <p:ph type="title"/>
          </p:nvPr>
        </p:nvSpPr>
        <p:spPr/>
        <p:txBody>
          <a:bodyPr>
            <a:normAutofit/>
          </a:bodyPr>
          <a:lstStyle/>
          <a:p>
            <a:r>
              <a:rPr lang="en-US" dirty="0" smtClean="0"/>
              <a:t>Climate risk of droughts</a:t>
            </a:r>
            <a:endParaRPr lang="en-US" dirty="0"/>
          </a:p>
        </p:txBody>
      </p:sp>
      <p:sp>
        <p:nvSpPr>
          <p:cNvPr id="4" name="Slide Number Placeholder 3"/>
          <p:cNvSpPr>
            <a:spLocks noGrp="1"/>
          </p:cNvSpPr>
          <p:nvPr>
            <p:ph type="sldNum" sz="quarter" idx="12"/>
          </p:nvPr>
        </p:nvSpPr>
        <p:spPr/>
        <p:txBody>
          <a:bodyPr/>
          <a:lstStyle/>
          <a:p>
            <a:fld id="{FD85E42B-F49A-C248-B060-1F804837572D}" type="slidenum">
              <a:rPr lang="en-US" smtClean="0"/>
              <a:t>12</a:t>
            </a:fld>
            <a:endParaRPr lang="en-US"/>
          </a:p>
        </p:txBody>
      </p:sp>
      <p:sp>
        <p:nvSpPr>
          <p:cNvPr id="5" name="TextBox 4"/>
          <p:cNvSpPr txBox="1"/>
          <p:nvPr/>
        </p:nvSpPr>
        <p:spPr>
          <a:xfrm>
            <a:off x="0" y="6503609"/>
            <a:ext cx="1349659" cy="369332"/>
          </a:xfrm>
          <a:prstGeom prst="rect">
            <a:avLst/>
          </a:prstGeom>
          <a:noFill/>
        </p:spPr>
        <p:txBody>
          <a:bodyPr wrap="none" rtlCol="0">
            <a:spAutoFit/>
          </a:bodyPr>
          <a:lstStyle/>
          <a:p>
            <a:r>
              <a:rPr lang="en-US" dirty="0" smtClean="0">
                <a:solidFill>
                  <a:srgbClr val="000000"/>
                </a:solidFill>
                <a:latin typeface="Avenir Light"/>
                <a:cs typeface="Avenir Light"/>
              </a:rPr>
              <a:t>IMN. (2014)</a:t>
            </a:r>
            <a:endParaRPr lang="en-US" dirty="0">
              <a:solidFill>
                <a:srgbClr val="000000"/>
              </a:solidFill>
              <a:latin typeface="Avenir Light"/>
              <a:cs typeface="Avenir Light"/>
            </a:endParaRPr>
          </a:p>
        </p:txBody>
      </p:sp>
    </p:spTree>
    <p:extLst>
      <p:ext uri="{BB962C8B-B14F-4D97-AF65-F5344CB8AC3E}">
        <p14:creationId xmlns:p14="http://schemas.microsoft.com/office/powerpoint/2010/main" val="1193597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to </a:t>
            </a:r>
            <a:r>
              <a:rPr lang="en-US" dirty="0" smtClean="0">
                <a:solidFill>
                  <a:srgbClr val="400080"/>
                </a:solidFill>
                <a:latin typeface="Ayuthaya"/>
                <a:cs typeface="Ayuthaya"/>
              </a:rPr>
              <a:t>think</a:t>
            </a:r>
            <a:r>
              <a:rPr lang="en-US" dirty="0" smtClean="0"/>
              <a:t> about climate finance</a:t>
            </a:r>
            <a:endParaRPr lang="en-US" dirty="0"/>
          </a:p>
        </p:txBody>
      </p:sp>
      <p:sp>
        <p:nvSpPr>
          <p:cNvPr id="3" name="Content Placeholder 2"/>
          <p:cNvSpPr>
            <a:spLocks noGrp="1"/>
          </p:cNvSpPr>
          <p:nvPr>
            <p:ph idx="1"/>
          </p:nvPr>
        </p:nvSpPr>
        <p:spPr>
          <a:xfrm>
            <a:off x="457200" y="1600200"/>
            <a:ext cx="8229600" cy="5107984"/>
          </a:xfrm>
        </p:spPr>
        <p:txBody>
          <a:bodyPr>
            <a:normAutofit/>
          </a:bodyPr>
          <a:lstStyle/>
          <a:p>
            <a:r>
              <a:rPr lang="en-US" dirty="0" smtClean="0"/>
              <a:t>Paris Agreement</a:t>
            </a:r>
          </a:p>
          <a:p>
            <a:pPr lvl="1"/>
            <a:r>
              <a:rPr lang="en-US" dirty="0" smtClean="0"/>
              <a:t>Transformation that changes the future of the planet</a:t>
            </a:r>
            <a:endParaRPr lang="en-US" dirty="0"/>
          </a:p>
          <a:p>
            <a:pPr lvl="1"/>
            <a:r>
              <a:rPr lang="en-US" dirty="0" smtClean="0"/>
              <a:t>Forces </a:t>
            </a:r>
            <a:r>
              <a:rPr lang="en-US" dirty="0" smtClean="0">
                <a:solidFill>
                  <a:srgbClr val="400080"/>
                </a:solidFill>
                <a:latin typeface="Ayuthaya"/>
                <a:cs typeface="Ayuthaya"/>
              </a:rPr>
              <a:t>revisiting</a:t>
            </a:r>
            <a:r>
              <a:rPr lang="en-US" dirty="0" smtClean="0"/>
              <a:t> conventional wisdom</a:t>
            </a:r>
          </a:p>
          <a:p>
            <a:r>
              <a:rPr lang="en-US" dirty="0" smtClean="0"/>
              <a:t>Strategic long term vision</a:t>
            </a:r>
          </a:p>
          <a:p>
            <a:pPr lvl="1"/>
            <a:r>
              <a:rPr lang="en-US" dirty="0" smtClean="0"/>
              <a:t>Transformational, includes NDC goals and </a:t>
            </a:r>
            <a:r>
              <a:rPr lang="en-US" dirty="0" smtClean="0">
                <a:solidFill>
                  <a:srgbClr val="400080"/>
                </a:solidFill>
                <a:latin typeface="Ayuthaya"/>
                <a:cs typeface="Ayuthaya"/>
              </a:rPr>
              <a:t>biophysical constraints </a:t>
            </a:r>
            <a:r>
              <a:rPr lang="en-US" dirty="0" smtClean="0"/>
              <a:t>and opportunities to development</a:t>
            </a:r>
          </a:p>
          <a:p>
            <a:pPr lvl="1"/>
            <a:r>
              <a:rPr lang="en-US" dirty="0" smtClean="0"/>
              <a:t>Social, economic, sustainable development goals</a:t>
            </a:r>
          </a:p>
          <a:p>
            <a:pPr lvl="1"/>
            <a:r>
              <a:rPr lang="en-US" dirty="0" smtClean="0"/>
              <a:t>Adaptation and mitigation</a:t>
            </a:r>
          </a:p>
        </p:txBody>
      </p:sp>
    </p:spTree>
    <p:extLst>
      <p:ext uri="{BB962C8B-B14F-4D97-AF65-F5344CB8AC3E}">
        <p14:creationId xmlns:p14="http://schemas.microsoft.com/office/powerpoint/2010/main" val="2663240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400080"/>
                </a:solidFill>
                <a:latin typeface="Ayuthaya"/>
                <a:cs typeface="Ayuthaya"/>
              </a:rPr>
              <a:t>Meaning-making </a:t>
            </a:r>
            <a:r>
              <a:rPr lang="en-US" dirty="0" smtClean="0"/>
              <a:t>of climate finance</a:t>
            </a:r>
            <a:endParaRPr lang="en-US" dirty="0"/>
          </a:p>
        </p:txBody>
      </p:sp>
      <p:sp>
        <p:nvSpPr>
          <p:cNvPr id="3" name="Content Placeholder 2"/>
          <p:cNvSpPr>
            <a:spLocks noGrp="1"/>
          </p:cNvSpPr>
          <p:nvPr>
            <p:ph idx="1"/>
          </p:nvPr>
        </p:nvSpPr>
        <p:spPr/>
        <p:txBody>
          <a:bodyPr>
            <a:normAutofit lnSpcReduction="10000"/>
          </a:bodyPr>
          <a:lstStyle/>
          <a:p>
            <a:r>
              <a:rPr lang="en-US" dirty="0" smtClean="0">
                <a:solidFill>
                  <a:srgbClr val="400080"/>
                </a:solidFill>
                <a:latin typeface="Ayuthaya"/>
                <a:cs typeface="Ayuthaya"/>
              </a:rPr>
              <a:t>Access</a:t>
            </a:r>
            <a:r>
              <a:rPr lang="en-US" dirty="0" smtClean="0"/>
              <a:t>:  readily available, assured and lowest cost</a:t>
            </a:r>
          </a:p>
          <a:p>
            <a:r>
              <a:rPr lang="en-US" dirty="0" smtClean="0"/>
              <a:t>Use:  selective</a:t>
            </a:r>
          </a:p>
          <a:p>
            <a:r>
              <a:rPr lang="en-US" dirty="0" smtClean="0"/>
              <a:t>Paris Agreement: </a:t>
            </a:r>
            <a:r>
              <a:rPr lang="en-US" dirty="0" smtClean="0">
                <a:solidFill>
                  <a:srgbClr val="400080"/>
                </a:solidFill>
                <a:latin typeface="Ayuthaya"/>
                <a:cs typeface="Ayuthaya"/>
              </a:rPr>
              <a:t>national nature </a:t>
            </a:r>
            <a:r>
              <a:rPr lang="en-US" dirty="0" smtClean="0"/>
              <a:t>of adaptation and mitigation policies/ means of implementation</a:t>
            </a:r>
          </a:p>
          <a:p>
            <a:r>
              <a:rPr lang="en-US" dirty="0" smtClean="0">
                <a:solidFill>
                  <a:srgbClr val="400080"/>
                </a:solidFill>
                <a:latin typeface="Ayuthaya"/>
                <a:cs typeface="Ayuthaya"/>
              </a:rPr>
              <a:t>Respect becomes responsibility </a:t>
            </a:r>
            <a:r>
              <a:rPr lang="en-US" dirty="0" smtClean="0"/>
              <a:t>in use of financial resources</a:t>
            </a:r>
          </a:p>
          <a:p>
            <a:pPr lvl="1"/>
            <a:r>
              <a:rPr lang="en-US" dirty="0" smtClean="0"/>
              <a:t>Including </a:t>
            </a:r>
            <a:r>
              <a:rPr lang="en-US" dirty="0" smtClean="0">
                <a:solidFill>
                  <a:srgbClr val="400080"/>
                </a:solidFill>
                <a:latin typeface="Ayuthaya"/>
                <a:cs typeface="Ayuthaya"/>
              </a:rPr>
              <a:t>debt sustainability</a:t>
            </a:r>
          </a:p>
        </p:txBody>
      </p:sp>
    </p:spTree>
    <p:extLst>
      <p:ext uri="{BB962C8B-B14F-4D97-AF65-F5344CB8AC3E}">
        <p14:creationId xmlns:p14="http://schemas.microsoft.com/office/powerpoint/2010/main" val="2392344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Back to Costa Rica: nationally determined strategic vision</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Readiness proposal to GCF (broad view)</a:t>
            </a:r>
          </a:p>
          <a:p>
            <a:r>
              <a:rPr lang="en-US" dirty="0" smtClean="0"/>
              <a:t>Governance for climate finance</a:t>
            </a:r>
          </a:p>
          <a:p>
            <a:r>
              <a:rPr lang="en-US" dirty="0" smtClean="0"/>
              <a:t>Alignment of objectives</a:t>
            </a:r>
          </a:p>
          <a:p>
            <a:pPr lvl="1"/>
            <a:r>
              <a:rPr lang="en-US" dirty="0" smtClean="0"/>
              <a:t>NDCs – pathways to mitigation objectives</a:t>
            </a:r>
          </a:p>
          <a:p>
            <a:pPr lvl="1"/>
            <a:r>
              <a:rPr lang="en-US" dirty="0" smtClean="0"/>
              <a:t>Adaptation - pathways</a:t>
            </a:r>
          </a:p>
          <a:p>
            <a:r>
              <a:rPr lang="en-US" dirty="0" smtClean="0"/>
              <a:t>Policy coherence (explicit and implicit policies aligned, barriers identified)</a:t>
            </a:r>
          </a:p>
          <a:p>
            <a:r>
              <a:rPr lang="en-US" dirty="0" smtClean="0"/>
              <a:t>Priority setting</a:t>
            </a:r>
          </a:p>
          <a:p>
            <a:r>
              <a:rPr lang="en-US" dirty="0" smtClean="0"/>
              <a:t>Portfolio of projects</a:t>
            </a:r>
          </a:p>
          <a:p>
            <a:pPr lvl="1"/>
            <a:r>
              <a:rPr lang="en-US" dirty="0" smtClean="0"/>
              <a:t>Domestic</a:t>
            </a:r>
          </a:p>
          <a:p>
            <a:pPr lvl="1"/>
            <a:r>
              <a:rPr lang="en-US" dirty="0" smtClean="0"/>
              <a:t>International</a:t>
            </a:r>
          </a:p>
        </p:txBody>
      </p:sp>
    </p:spTree>
    <p:extLst>
      <p:ext uri="{BB962C8B-B14F-4D97-AF65-F5344CB8AC3E}">
        <p14:creationId xmlns:p14="http://schemas.microsoft.com/office/powerpoint/2010/main" val="2103631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Finance:  below the line</a:t>
            </a:r>
            <a:endParaRPr lang="en-US" dirty="0"/>
          </a:p>
        </p:txBody>
      </p:sp>
      <p:sp>
        <p:nvSpPr>
          <p:cNvPr id="3" name="Content Placeholder 2"/>
          <p:cNvSpPr>
            <a:spLocks noGrp="1"/>
          </p:cNvSpPr>
          <p:nvPr>
            <p:ph idx="1"/>
          </p:nvPr>
        </p:nvSpPr>
        <p:spPr>
          <a:xfrm>
            <a:off x="457200" y="1600200"/>
            <a:ext cx="8229600" cy="5054970"/>
          </a:xfrm>
        </p:spPr>
        <p:txBody>
          <a:bodyPr>
            <a:normAutofit fontScale="85000" lnSpcReduction="20000"/>
          </a:bodyPr>
          <a:lstStyle/>
          <a:p>
            <a:r>
              <a:rPr lang="en-US" dirty="0" smtClean="0"/>
              <a:t>Best conditions in financial flows</a:t>
            </a:r>
          </a:p>
          <a:p>
            <a:pPr lvl="1"/>
            <a:r>
              <a:rPr lang="en-US" dirty="0" smtClean="0">
                <a:solidFill>
                  <a:srgbClr val="400080"/>
                </a:solidFill>
                <a:latin typeface="Ayuthaya"/>
                <a:cs typeface="Ayuthaya"/>
              </a:rPr>
              <a:t>Bring in </a:t>
            </a:r>
            <a:r>
              <a:rPr lang="en-US" dirty="0" smtClean="0"/>
              <a:t>Ministries of Finance and Central Banks</a:t>
            </a:r>
          </a:p>
          <a:p>
            <a:pPr lvl="1"/>
            <a:r>
              <a:rPr lang="en-US" dirty="0" smtClean="0"/>
              <a:t>Common language</a:t>
            </a:r>
          </a:p>
          <a:p>
            <a:r>
              <a:rPr lang="en-US" dirty="0" smtClean="0"/>
              <a:t>Domestic</a:t>
            </a:r>
          </a:p>
          <a:p>
            <a:pPr lvl="1"/>
            <a:r>
              <a:rPr lang="en-US" dirty="0" smtClean="0"/>
              <a:t>Public</a:t>
            </a:r>
          </a:p>
          <a:p>
            <a:pPr lvl="1"/>
            <a:r>
              <a:rPr lang="en-US" dirty="0" smtClean="0"/>
              <a:t>Private</a:t>
            </a:r>
          </a:p>
          <a:p>
            <a:r>
              <a:rPr lang="en-US" dirty="0" smtClean="0"/>
              <a:t>International</a:t>
            </a:r>
          </a:p>
          <a:p>
            <a:pPr lvl="1"/>
            <a:r>
              <a:rPr lang="en-US" dirty="0" smtClean="0"/>
              <a:t>MDBs</a:t>
            </a:r>
          </a:p>
          <a:p>
            <a:pPr lvl="1"/>
            <a:r>
              <a:rPr lang="en-US" dirty="0" smtClean="0"/>
              <a:t>Bilateral</a:t>
            </a:r>
          </a:p>
          <a:p>
            <a:pPr lvl="1"/>
            <a:r>
              <a:rPr lang="en-US" dirty="0" smtClean="0"/>
              <a:t>Commercial</a:t>
            </a:r>
          </a:p>
          <a:p>
            <a:pPr lvl="1"/>
            <a:r>
              <a:rPr lang="en-US" dirty="0" smtClean="0"/>
              <a:t>Private</a:t>
            </a:r>
          </a:p>
          <a:p>
            <a:r>
              <a:rPr lang="en-US" dirty="0" smtClean="0">
                <a:solidFill>
                  <a:srgbClr val="400080"/>
                </a:solidFill>
                <a:latin typeface="Ayuthaya"/>
                <a:cs typeface="Ayuthaya"/>
              </a:rPr>
              <a:t>Platforms</a:t>
            </a:r>
            <a:r>
              <a:rPr lang="en-US" dirty="0" smtClean="0"/>
              <a:t> for private investment, including carbon finance</a:t>
            </a:r>
            <a:endParaRPr lang="en-US" dirty="0"/>
          </a:p>
        </p:txBody>
      </p:sp>
    </p:spTree>
    <p:extLst>
      <p:ext uri="{BB962C8B-B14F-4D97-AF65-F5344CB8AC3E}">
        <p14:creationId xmlns:p14="http://schemas.microsoft.com/office/powerpoint/2010/main" val="3585234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Project preparation</a:t>
            </a:r>
          </a:p>
          <a:p>
            <a:r>
              <a:rPr lang="en-US" dirty="0" smtClean="0"/>
              <a:t>Markets/Carbon pricing instruments readiness</a:t>
            </a:r>
          </a:p>
          <a:p>
            <a:pPr lvl="1"/>
            <a:r>
              <a:rPr lang="en-US" dirty="0" smtClean="0"/>
              <a:t>Data collection and management</a:t>
            </a:r>
          </a:p>
          <a:p>
            <a:pPr lvl="1"/>
            <a:r>
              <a:rPr lang="en-US" dirty="0" smtClean="0"/>
              <a:t>Baseline setting</a:t>
            </a:r>
          </a:p>
          <a:p>
            <a:pPr lvl="1"/>
            <a:r>
              <a:rPr lang="en-US" dirty="0" smtClean="0"/>
              <a:t>MRV</a:t>
            </a:r>
          </a:p>
          <a:p>
            <a:pPr lvl="1"/>
            <a:r>
              <a:rPr lang="en-US" dirty="0" smtClean="0"/>
              <a:t>Capacity building</a:t>
            </a:r>
          </a:p>
          <a:p>
            <a:pPr lvl="1"/>
            <a:r>
              <a:rPr lang="en-US" dirty="0" smtClean="0"/>
              <a:t>Policy design with parameters</a:t>
            </a:r>
          </a:p>
          <a:p>
            <a:pPr lvl="1"/>
            <a:r>
              <a:rPr lang="en-US" dirty="0" smtClean="0"/>
              <a:t>Stakeholder engagement</a:t>
            </a:r>
          </a:p>
          <a:p>
            <a:r>
              <a:rPr lang="en-US" dirty="0" smtClean="0"/>
              <a:t>Adaptation and loss and damage</a:t>
            </a:r>
          </a:p>
          <a:p>
            <a:r>
              <a:rPr lang="en-US" dirty="0" smtClean="0"/>
              <a:t>Forestry</a:t>
            </a:r>
          </a:p>
        </p:txBody>
      </p:sp>
    </p:spTree>
    <p:extLst>
      <p:ext uri="{BB962C8B-B14F-4D97-AF65-F5344CB8AC3E}">
        <p14:creationId xmlns:p14="http://schemas.microsoft.com/office/powerpoint/2010/main" val="960002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4822804" cy="6858000"/>
          </a:xfrm>
          <a:prstGeom prst="rect">
            <a:avLst/>
          </a:prstGeom>
        </p:spPr>
      </p:pic>
      <p:pic>
        <p:nvPicPr>
          <p:cNvPr id="3" name="Picture 2"/>
          <p:cNvPicPr>
            <a:picLocks noChangeAspect="1"/>
          </p:cNvPicPr>
          <p:nvPr/>
        </p:nvPicPr>
        <p:blipFill>
          <a:blip r:embed="rId4"/>
          <a:stretch>
            <a:fillRect/>
          </a:stretch>
        </p:blipFill>
        <p:spPr>
          <a:xfrm>
            <a:off x="4822804" y="0"/>
            <a:ext cx="4321196" cy="6858000"/>
          </a:xfrm>
          <a:prstGeom prst="rect">
            <a:avLst/>
          </a:prstGeom>
        </p:spPr>
      </p:pic>
      <p:sp>
        <p:nvSpPr>
          <p:cNvPr id="4" name="Slide Number Placeholder 3"/>
          <p:cNvSpPr>
            <a:spLocks noGrp="1"/>
          </p:cNvSpPr>
          <p:nvPr>
            <p:ph type="sldNum" sz="quarter" idx="12"/>
          </p:nvPr>
        </p:nvSpPr>
        <p:spPr/>
        <p:txBody>
          <a:bodyPr/>
          <a:lstStyle/>
          <a:p>
            <a:fld id="{FD85E42B-F49A-C248-B060-1F804837572D}" type="slidenum">
              <a:rPr lang="en-US" smtClean="0"/>
              <a:t>18</a:t>
            </a:fld>
            <a:endParaRPr lang="en-US"/>
          </a:p>
        </p:txBody>
      </p:sp>
      <p:sp>
        <p:nvSpPr>
          <p:cNvPr id="5" name="TextBox 4"/>
          <p:cNvSpPr txBox="1"/>
          <p:nvPr/>
        </p:nvSpPr>
        <p:spPr>
          <a:xfrm>
            <a:off x="2389387" y="4786690"/>
            <a:ext cx="6503978" cy="1569660"/>
          </a:xfrm>
          <a:prstGeom prst="rect">
            <a:avLst/>
          </a:prstGeom>
          <a:noFill/>
        </p:spPr>
        <p:txBody>
          <a:bodyPr wrap="square" rtlCol="0">
            <a:spAutoFit/>
          </a:bodyPr>
          <a:lstStyle/>
          <a:p>
            <a:r>
              <a:rPr lang="en-US" sz="4800" dirty="0">
                <a:solidFill>
                  <a:schemeClr val="bg1"/>
                </a:solidFill>
                <a:latin typeface="Ayuthaya"/>
                <a:cs typeface="Ayuthaya"/>
              </a:rPr>
              <a:t>Everything is still to be </a:t>
            </a:r>
            <a:r>
              <a:rPr lang="en-US" sz="4800" dirty="0" smtClean="0">
                <a:solidFill>
                  <a:schemeClr val="bg1"/>
                </a:solidFill>
                <a:latin typeface="Ayuthaya"/>
                <a:cs typeface="Ayuthaya"/>
              </a:rPr>
              <a:t>done</a:t>
            </a:r>
            <a:r>
              <a:rPr lang="is-IS" sz="4800" dirty="0" smtClean="0">
                <a:solidFill>
                  <a:schemeClr val="bg1"/>
                </a:solidFill>
                <a:latin typeface="Ayuthaya"/>
                <a:cs typeface="Ayuthaya"/>
              </a:rPr>
              <a:t>…</a:t>
            </a:r>
            <a:endParaRPr lang="en-US" sz="4800" dirty="0">
              <a:solidFill>
                <a:schemeClr val="bg1"/>
              </a:solidFill>
              <a:latin typeface="Ayuthaya"/>
              <a:cs typeface="Ayuthaya"/>
            </a:endParaRPr>
          </a:p>
        </p:txBody>
      </p:sp>
    </p:spTree>
    <p:extLst>
      <p:ext uri="{BB962C8B-B14F-4D97-AF65-F5344CB8AC3E}">
        <p14:creationId xmlns:p14="http://schemas.microsoft.com/office/powerpoint/2010/main" val="425308361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 of Climate Finance</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No clear definition</a:t>
            </a:r>
          </a:p>
          <a:p>
            <a:r>
              <a:rPr lang="en-US" dirty="0" smtClean="0"/>
              <a:t>Demand: investments developing countries </a:t>
            </a:r>
          </a:p>
          <a:p>
            <a:r>
              <a:rPr lang="en-US" dirty="0" smtClean="0"/>
              <a:t>Supply: domestic, international, public, private</a:t>
            </a:r>
          </a:p>
          <a:p>
            <a:r>
              <a:rPr lang="en-US" dirty="0" smtClean="0"/>
              <a:t>Accounting issues</a:t>
            </a:r>
          </a:p>
          <a:p>
            <a:r>
              <a:rPr lang="en-US" dirty="0" smtClean="0"/>
              <a:t>Use:  transformation, paradigm shift, make irreversible changes in the way we produce and consume</a:t>
            </a:r>
          </a:p>
          <a:p>
            <a:r>
              <a:rPr lang="en-US" dirty="0" smtClean="0"/>
              <a:t>UNFCCC (4.3): ‘new </a:t>
            </a:r>
            <a:r>
              <a:rPr lang="en-US" dirty="0"/>
              <a:t>and additional</a:t>
            </a:r>
            <a:r>
              <a:rPr lang="en-US" dirty="0" smtClean="0"/>
              <a:t>’ and </a:t>
            </a:r>
            <a:r>
              <a:rPr lang="en-US" dirty="0"/>
              <a:t> ‘polluter pays principle</a:t>
            </a:r>
            <a:r>
              <a:rPr lang="en-US" dirty="0" smtClean="0"/>
              <a:t>’</a:t>
            </a:r>
          </a:p>
          <a:p>
            <a:pPr marL="0" indent="0">
              <a:buNone/>
            </a:pPr>
            <a:endParaRPr lang="en-US" sz="1800" dirty="0" smtClean="0"/>
          </a:p>
          <a:p>
            <a:pPr marL="0" indent="0">
              <a:buNone/>
            </a:pPr>
            <a:r>
              <a:rPr lang="en-US" sz="1800" dirty="0" smtClean="0"/>
              <a:t>IIED (2015) Steel, Paul. Development finance and climate finance http</a:t>
            </a:r>
            <a:r>
              <a:rPr lang="en-US" sz="1800" dirty="0"/>
              <a:t>://</a:t>
            </a:r>
            <a:r>
              <a:rPr lang="en-US" sz="1800" dirty="0" err="1"/>
              <a:t>pubs.iied.org</a:t>
            </a:r>
            <a:r>
              <a:rPr lang="en-US" sz="1800" dirty="0"/>
              <a:t>/16587IIED.html?k=Climate%20finance&amp;r=p</a:t>
            </a:r>
            <a:endParaRPr lang="en-US" sz="1800" dirty="0" smtClean="0"/>
          </a:p>
        </p:txBody>
      </p:sp>
    </p:spTree>
    <p:extLst>
      <p:ext uri="{BB962C8B-B14F-4D97-AF65-F5344CB8AC3E}">
        <p14:creationId xmlns:p14="http://schemas.microsoft.com/office/powerpoint/2010/main" val="3491836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US" b="1" dirty="0" smtClean="0"/>
              <a:t>COP 21 decision 1/CP.21</a:t>
            </a:r>
            <a:endParaRPr lang="en-US" dirty="0"/>
          </a:p>
        </p:txBody>
      </p:sp>
      <p:sp>
        <p:nvSpPr>
          <p:cNvPr id="3" name="Content Placeholder 2"/>
          <p:cNvSpPr>
            <a:spLocks noGrp="1"/>
          </p:cNvSpPr>
          <p:nvPr>
            <p:ph idx="4294967295"/>
          </p:nvPr>
        </p:nvSpPr>
        <p:spPr>
          <a:xfrm>
            <a:off x="482910" y="1600200"/>
            <a:ext cx="8495648" cy="5107984"/>
          </a:xfrm>
        </p:spPr>
        <p:txBody>
          <a:bodyPr>
            <a:normAutofit fontScale="85000" lnSpcReduction="10000"/>
          </a:bodyPr>
          <a:lstStyle/>
          <a:p>
            <a:r>
              <a:rPr lang="en-US" dirty="0" smtClean="0"/>
              <a:t>Developed countries strongly urged </a:t>
            </a:r>
            <a:r>
              <a:rPr lang="en-US" dirty="0" smtClean="0">
                <a:solidFill>
                  <a:srgbClr val="004080"/>
                </a:solidFill>
                <a:latin typeface="Ayuthaya"/>
                <a:cs typeface="Ayuthaya"/>
              </a:rPr>
              <a:t>to </a:t>
            </a:r>
            <a:r>
              <a:rPr lang="en-US" dirty="0" smtClean="0">
                <a:solidFill>
                  <a:srgbClr val="400080"/>
                </a:solidFill>
                <a:latin typeface="Ayuthaya"/>
                <a:cs typeface="Ayuthaya"/>
              </a:rPr>
              <a:t>“scale up their level of financial support</a:t>
            </a:r>
            <a:r>
              <a:rPr lang="en-US" dirty="0" smtClean="0">
                <a:solidFill>
                  <a:srgbClr val="004080"/>
                </a:solidFill>
                <a:latin typeface="Ayuthaya"/>
                <a:cs typeface="Ayuthaya"/>
              </a:rPr>
              <a:t>, </a:t>
            </a:r>
            <a:r>
              <a:rPr lang="en-US" dirty="0" smtClean="0"/>
              <a:t>with a concrete road map ”to achieve $100bn goal</a:t>
            </a:r>
            <a:r>
              <a:rPr lang="en-US" dirty="0"/>
              <a:t>;</a:t>
            </a:r>
          </a:p>
          <a:p>
            <a:r>
              <a:rPr lang="en-US" dirty="0" smtClean="0"/>
              <a:t>“Significantly increasing adaptation finance from current levels</a:t>
            </a:r>
            <a:r>
              <a:rPr lang="en-US" dirty="0"/>
              <a:t>”;</a:t>
            </a:r>
          </a:p>
          <a:p>
            <a:r>
              <a:rPr lang="en-US" dirty="0" smtClean="0"/>
              <a:t>Developed countries “intend to continue their existing collective mobilization goal through 2025</a:t>
            </a:r>
            <a:r>
              <a:rPr lang="en-US" dirty="0"/>
              <a:t>”;</a:t>
            </a:r>
          </a:p>
          <a:p>
            <a:r>
              <a:rPr lang="en-US" dirty="0" smtClean="0"/>
              <a:t>Prior to 2025, “the meeting of the Parties to the Paris Agreement shall set a </a:t>
            </a:r>
            <a:r>
              <a:rPr lang="en-US" dirty="0" smtClean="0">
                <a:solidFill>
                  <a:srgbClr val="400080"/>
                </a:solidFill>
                <a:latin typeface="Ayuthaya"/>
                <a:cs typeface="Ayuthaya"/>
              </a:rPr>
              <a:t>new collective quantified goal</a:t>
            </a:r>
            <a:r>
              <a:rPr lang="en-US" dirty="0" smtClean="0">
                <a:solidFill>
                  <a:srgbClr val="004080"/>
                </a:solidFill>
                <a:latin typeface="Ayuthaya"/>
                <a:cs typeface="Ayuthaya"/>
              </a:rPr>
              <a:t> </a:t>
            </a:r>
            <a:r>
              <a:rPr lang="en-US" dirty="0" smtClean="0"/>
              <a:t>from a floor of USD100billion”</a:t>
            </a:r>
          </a:p>
          <a:p>
            <a:pPr marL="0" indent="0">
              <a:buNone/>
            </a:pPr>
            <a:endParaRPr lang="en-US" dirty="0" smtClean="0"/>
          </a:p>
          <a:p>
            <a:pPr marL="0" indent="0">
              <a:buNone/>
            </a:pPr>
            <a:r>
              <a:rPr lang="en-US" sz="1500" u="sng" dirty="0">
                <a:hlinkClick r:id="rId2"/>
              </a:rPr>
              <a:t>http://www.v-20.org/wp-content/uploads/2016/03/WRI-climate-finance-accounting-presentation-V20-WG.pdf</a:t>
            </a:r>
            <a:r>
              <a:rPr lang="en-US" sz="1500" dirty="0"/>
              <a:t> </a:t>
            </a:r>
          </a:p>
        </p:txBody>
      </p:sp>
    </p:spTree>
    <p:extLst>
      <p:ext uri="{BB962C8B-B14F-4D97-AF65-F5344CB8AC3E}">
        <p14:creationId xmlns:p14="http://schemas.microsoft.com/office/powerpoint/2010/main" val="98870111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Paris Agreement, Article 9.4</a:t>
            </a:r>
            <a:endParaRPr lang="en-US" dirty="0"/>
          </a:p>
        </p:txBody>
      </p:sp>
      <p:sp>
        <p:nvSpPr>
          <p:cNvPr id="3" name="Content Placeholder 2"/>
          <p:cNvSpPr>
            <a:spLocks noGrp="1"/>
          </p:cNvSpPr>
          <p:nvPr>
            <p:ph idx="1"/>
          </p:nvPr>
        </p:nvSpPr>
        <p:spPr>
          <a:xfrm>
            <a:off x="457200" y="1600200"/>
            <a:ext cx="8229600" cy="5036430"/>
          </a:xfrm>
        </p:spPr>
        <p:txBody>
          <a:bodyPr>
            <a:normAutofit fontScale="92500" lnSpcReduction="20000"/>
          </a:bodyPr>
          <a:lstStyle/>
          <a:p>
            <a:pPr marL="0" indent="0">
              <a:buNone/>
            </a:pPr>
            <a:r>
              <a:rPr lang="en-US" dirty="0" smtClean="0"/>
              <a:t>“</a:t>
            </a:r>
            <a:r>
              <a:rPr lang="en-US" dirty="0"/>
              <a:t>The provision of scaled-up financial resources should aim to achieve a balance between adaptation and mitigation, taking into account </a:t>
            </a:r>
            <a:r>
              <a:rPr lang="en-US" dirty="0">
                <a:solidFill>
                  <a:srgbClr val="400080"/>
                </a:solidFill>
                <a:latin typeface="Ayuthaya"/>
                <a:cs typeface="Ayuthaya"/>
              </a:rPr>
              <a:t>country driven strategies</a:t>
            </a:r>
            <a:r>
              <a:rPr lang="en-US" dirty="0"/>
              <a:t>, and the priorities and needs of developing country Parties, especially those that are particularly vulnerable to the adverse effects of climate change and have significant  capacity constraints, such as the least developed countries and small island developing States, considering the need for public and grant-based resources for adaptation.</a:t>
            </a:r>
            <a:r>
              <a:rPr lang="en-US" dirty="0" smtClean="0"/>
              <a:t>”</a:t>
            </a:r>
          </a:p>
          <a:p>
            <a:pPr marL="0" indent="0">
              <a:buNone/>
            </a:pPr>
            <a:endParaRPr lang="en-US" dirty="0" smtClean="0"/>
          </a:p>
          <a:p>
            <a:pPr marL="0" indent="0">
              <a:buNone/>
            </a:pPr>
            <a:r>
              <a:rPr lang="en-US" sz="1400" u="sng" dirty="0">
                <a:hlinkClick r:id="rId2"/>
              </a:rPr>
              <a:t>http://www.v-20.org/wp-content/uploads/2016/03/WRI-climate-finance-accounting-presentation-V20-WG.pdf</a:t>
            </a:r>
            <a:r>
              <a:rPr lang="en-US" sz="1400" dirty="0"/>
              <a:t> </a:t>
            </a:r>
          </a:p>
        </p:txBody>
      </p:sp>
    </p:spTree>
    <p:extLst>
      <p:ext uri="{BB962C8B-B14F-4D97-AF65-F5344CB8AC3E}">
        <p14:creationId xmlns:p14="http://schemas.microsoft.com/office/powerpoint/2010/main" val="201110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 until now</a:t>
            </a:r>
            <a:endParaRPr lang="en-US" dirty="0"/>
          </a:p>
        </p:txBody>
      </p:sp>
      <p:sp>
        <p:nvSpPr>
          <p:cNvPr id="3" name="Content Placeholder 2"/>
          <p:cNvSpPr>
            <a:spLocks noGrp="1"/>
          </p:cNvSpPr>
          <p:nvPr>
            <p:ph idx="1"/>
          </p:nvPr>
        </p:nvSpPr>
        <p:spPr/>
        <p:txBody>
          <a:bodyPr>
            <a:normAutofit fontScale="92500"/>
          </a:bodyPr>
          <a:lstStyle/>
          <a:p>
            <a:r>
              <a:rPr lang="en-US" dirty="0" smtClean="0"/>
              <a:t>Broad strokes of </a:t>
            </a:r>
            <a:r>
              <a:rPr lang="en-US" dirty="0" smtClean="0">
                <a:solidFill>
                  <a:srgbClr val="400080"/>
                </a:solidFill>
                <a:latin typeface="Ayuthaya"/>
                <a:cs typeface="Ayuthaya"/>
              </a:rPr>
              <a:t>direction of global economy </a:t>
            </a:r>
            <a:r>
              <a:rPr lang="en-US" dirty="0" smtClean="0"/>
              <a:t>for low carbon climate resilient development</a:t>
            </a:r>
          </a:p>
          <a:p>
            <a:r>
              <a:rPr lang="en-US" dirty="0" smtClean="0"/>
              <a:t>Still work to be done in </a:t>
            </a:r>
            <a:r>
              <a:rPr lang="en-US" dirty="0" smtClean="0">
                <a:solidFill>
                  <a:srgbClr val="400080"/>
                </a:solidFill>
                <a:latin typeface="Ayuthaya"/>
                <a:cs typeface="Ayuthaya"/>
              </a:rPr>
              <a:t>aligning financial instruments</a:t>
            </a:r>
            <a:r>
              <a:rPr lang="en-US" dirty="0" smtClean="0"/>
              <a:t> to recognize opportunities</a:t>
            </a:r>
          </a:p>
          <a:p>
            <a:r>
              <a:rPr lang="en-US" dirty="0"/>
              <a:t>B</a:t>
            </a:r>
            <a:r>
              <a:rPr lang="en-US" dirty="0" smtClean="0"/>
              <a:t>ehavior of MDBs and others not yet </a:t>
            </a:r>
            <a:r>
              <a:rPr lang="en-US" dirty="0" smtClean="0">
                <a:solidFill>
                  <a:srgbClr val="400080"/>
                </a:solidFill>
                <a:latin typeface="Ayuthaya"/>
                <a:cs typeface="Ayuthaya"/>
              </a:rPr>
              <a:t>convergent </a:t>
            </a:r>
            <a:r>
              <a:rPr lang="en-US" dirty="0" smtClean="0"/>
              <a:t>(e.g. SDGs and Paris Agreement)</a:t>
            </a:r>
          </a:p>
          <a:p>
            <a:r>
              <a:rPr lang="en-US" dirty="0" smtClean="0"/>
              <a:t>Developing countries to </a:t>
            </a:r>
            <a:r>
              <a:rPr lang="en-US" dirty="0" smtClean="0">
                <a:solidFill>
                  <a:srgbClr val="400080"/>
                </a:solidFill>
                <a:latin typeface="Ayuthaya"/>
                <a:cs typeface="Ayuthaya"/>
              </a:rPr>
              <a:t>rethink development strategies</a:t>
            </a:r>
          </a:p>
        </p:txBody>
      </p:sp>
    </p:spTree>
    <p:extLst>
      <p:ext uri="{BB962C8B-B14F-4D97-AF65-F5344CB8AC3E}">
        <p14:creationId xmlns:p14="http://schemas.microsoft.com/office/powerpoint/2010/main" val="253769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Costa Rica:  assessing the options</a:t>
            </a:r>
            <a:endParaRPr lang="en-US" dirty="0"/>
          </a:p>
        </p:txBody>
      </p:sp>
      <p:sp>
        <p:nvSpPr>
          <p:cNvPr id="3" name="Content Placeholder 2"/>
          <p:cNvSpPr>
            <a:spLocks noGrp="1"/>
          </p:cNvSpPr>
          <p:nvPr>
            <p:ph idx="1"/>
          </p:nvPr>
        </p:nvSpPr>
        <p:spPr/>
        <p:txBody>
          <a:bodyPr>
            <a:normAutofit/>
          </a:bodyPr>
          <a:lstStyle/>
          <a:p>
            <a:r>
              <a:rPr lang="en-US" dirty="0" smtClean="0"/>
              <a:t>Population 					4.823  million 2015</a:t>
            </a:r>
            <a:endParaRPr lang="en-US" dirty="0"/>
          </a:p>
          <a:p>
            <a:r>
              <a:rPr lang="en-US" dirty="0" smtClean="0"/>
              <a:t> Population growth 		1.2%</a:t>
            </a:r>
          </a:p>
          <a:p>
            <a:r>
              <a:rPr lang="en-US" dirty="0" smtClean="0"/>
              <a:t>Area							51,000 m2</a:t>
            </a:r>
          </a:p>
          <a:p>
            <a:r>
              <a:rPr lang="en-US" dirty="0" smtClean="0"/>
              <a:t>GDP							US$ 50 </a:t>
            </a:r>
            <a:r>
              <a:rPr lang="en-US" dirty="0" err="1" smtClean="0"/>
              <a:t>bn</a:t>
            </a:r>
            <a:endParaRPr lang="en-US" dirty="0" smtClean="0"/>
          </a:p>
        </p:txBody>
      </p:sp>
    </p:spTree>
    <p:extLst>
      <p:ext uri="{BB962C8B-B14F-4D97-AF65-F5344CB8AC3E}">
        <p14:creationId xmlns:p14="http://schemas.microsoft.com/office/powerpoint/2010/main" val="11490396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803400" y="0"/>
            <a:ext cx="5527436" cy="6858000"/>
          </a:xfrm>
          <a:prstGeom prst="rect">
            <a:avLst/>
          </a:prstGeom>
        </p:spPr>
      </p:pic>
    </p:spTree>
    <p:extLst>
      <p:ext uri="{BB962C8B-B14F-4D97-AF65-F5344CB8AC3E}">
        <p14:creationId xmlns:p14="http://schemas.microsoft.com/office/powerpoint/2010/main" val="17083238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R" dirty="0"/>
              <a:t>MITIGATION CONTRIBUTION</a:t>
            </a:r>
          </a:p>
        </p:txBody>
      </p:sp>
      <p:sp>
        <p:nvSpPr>
          <p:cNvPr id="3" name="Marcador de contenido 2"/>
          <p:cNvSpPr>
            <a:spLocks noGrp="1"/>
          </p:cNvSpPr>
          <p:nvPr>
            <p:ph idx="1"/>
          </p:nvPr>
        </p:nvSpPr>
        <p:spPr/>
        <p:txBody>
          <a:bodyPr>
            <a:normAutofit lnSpcReduction="10000"/>
          </a:bodyPr>
          <a:lstStyle/>
          <a:p>
            <a:r>
              <a:rPr lang="en-US" sz="3500" b="1" dirty="0"/>
              <a:t>GHG Emissions Goal: 9.37 million tCO2e for 2030 </a:t>
            </a:r>
            <a:endParaRPr lang="en-US" dirty="0"/>
          </a:p>
          <a:p>
            <a:r>
              <a:rPr lang="en-US" dirty="0"/>
              <a:t>Equivalent to a 44% reduction compared to </a:t>
            </a:r>
            <a:r>
              <a:rPr lang="en-US" dirty="0" smtClean="0"/>
              <a:t>BAU</a:t>
            </a:r>
            <a:endParaRPr lang="en-US" dirty="0"/>
          </a:p>
          <a:p>
            <a:r>
              <a:rPr lang="en-US" dirty="0"/>
              <a:t>25% reduction compared to 2012 emissions. </a:t>
            </a:r>
          </a:p>
          <a:p>
            <a:r>
              <a:rPr lang="en-US" dirty="0"/>
              <a:t>This implies a reduction of 170,500 tCO2e year on year to 2030. </a:t>
            </a:r>
          </a:p>
          <a:p>
            <a:r>
              <a:rPr lang="en-US" dirty="0"/>
              <a:t>Long-term trajectory leads to net Carbon Neutrality between 2050 and 2100. </a:t>
            </a:r>
          </a:p>
        </p:txBody>
      </p:sp>
    </p:spTree>
    <p:extLst>
      <p:ext uri="{BB962C8B-B14F-4D97-AF65-F5344CB8AC3E}">
        <p14:creationId xmlns:p14="http://schemas.microsoft.com/office/powerpoint/2010/main" val="1481166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n-US" dirty="0"/>
              <a:t>Proposed net GHG Emissions Trajectory </a:t>
            </a:r>
            <a:br>
              <a:rPr lang="en-US" dirty="0"/>
            </a:br>
            <a:r>
              <a:rPr lang="en-US" dirty="0"/>
              <a:t>Costa Rica 2012-2050 (tCO2e)</a:t>
            </a:r>
          </a:p>
        </p:txBody>
      </p:sp>
      <p:pic>
        <p:nvPicPr>
          <p:cNvPr id="4" name="Marcador de contenido 3"/>
          <p:cNvPicPr>
            <a:picLocks noGrp="1" noChangeAspect="1"/>
          </p:cNvPicPr>
          <p:nvPr>
            <p:ph idx="1"/>
          </p:nvPr>
        </p:nvPicPr>
        <p:blipFill rotWithShape="1">
          <a:blip r:embed="rId2"/>
          <a:srcRect t="10492"/>
          <a:stretch/>
        </p:blipFill>
        <p:spPr>
          <a:xfrm>
            <a:off x="1091485" y="2048256"/>
            <a:ext cx="6915955" cy="4090194"/>
          </a:xfrm>
          <a:prstGeom prst="rect">
            <a:avLst/>
          </a:prstGeom>
        </p:spPr>
      </p:pic>
    </p:spTree>
    <p:extLst>
      <p:ext uri="{BB962C8B-B14F-4D97-AF65-F5344CB8AC3E}">
        <p14:creationId xmlns:p14="http://schemas.microsoft.com/office/powerpoint/2010/main" val="16578967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593</TotalTime>
  <Words>694</Words>
  <Application>Microsoft Macintosh PowerPoint</Application>
  <PresentationFormat>On-screen Show (4:3)</PresentationFormat>
  <Paragraphs>102</Paragraphs>
  <Slides>18</Slides>
  <Notes>3</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Costa Rica: Assessing climate finance options for transformation</vt:lpstr>
      <vt:lpstr>Definition of Climate Finance</vt:lpstr>
      <vt:lpstr>COP 21 decision 1/CP.21</vt:lpstr>
      <vt:lpstr>Paris Agreement, Article 9.4</vt:lpstr>
      <vt:lpstr>Up until now</vt:lpstr>
      <vt:lpstr>Costa Rica:  assessing the options</vt:lpstr>
      <vt:lpstr>PowerPoint Presentation</vt:lpstr>
      <vt:lpstr>MITIGATION CONTRIBUTION</vt:lpstr>
      <vt:lpstr>Proposed net GHG Emissions Trajectory  Costa Rica 2012-2050 (tCO2e)</vt:lpstr>
      <vt:lpstr>PowerPoint Presentation</vt:lpstr>
      <vt:lpstr>Climate risk of flooding</vt:lpstr>
      <vt:lpstr>Climate risk of droughts</vt:lpstr>
      <vt:lpstr>How to think about climate finance</vt:lpstr>
      <vt:lpstr>Meaning-making of climate finance</vt:lpstr>
      <vt:lpstr>Back to Costa Rica: nationally determined strategic vision</vt:lpstr>
      <vt:lpstr>Finance:  below the line</vt:lpstr>
      <vt:lpstr>Challenges</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Silvia Charpentier</dc:creator>
  <cp:lastModifiedBy>Silvia Charpentier</cp:lastModifiedBy>
  <cp:revision>33</cp:revision>
  <dcterms:created xsi:type="dcterms:W3CDTF">2016-05-31T11:20:47Z</dcterms:created>
  <dcterms:modified xsi:type="dcterms:W3CDTF">2016-06-01T07:32:12Z</dcterms:modified>
</cp:coreProperties>
</file>